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12192000" cy="6858000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8427" cy="51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75" tIns="49525" rIns="99075" bIns="495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3992" y="0"/>
            <a:ext cx="3078427" cy="51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75" tIns="49525" rIns="99075" bIns="495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75" tIns="49525" rIns="99075" bIns="495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21107"/>
            <a:ext cx="3078427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75" tIns="49525" rIns="99075" bIns="495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75" tIns="49525" rIns="99075" bIns="495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7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8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9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0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1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2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4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5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6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7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8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9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0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1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2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3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4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5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6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7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8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9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0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1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2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3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4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5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6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7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48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9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0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1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2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53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54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75" tIns="49525" rIns="99075" bIns="4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horturl.at/UNmU9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hyperlink" Target="http://www.bmszki.hu/tanulmanyok" TargetMode="External"/><Relationship Id="rId4" Type="http://schemas.openxmlformats.org/officeDocument/2006/relationships/hyperlink" Target="http://www.bmszki.hu/tekozlo-koldus-dosszi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horturl.at/vDDn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hajlektalanokert.hu/dokumentumok/tanulmanyok/MERRE_TOVABB_hajlektalanugyi_strategia.pdf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mszki.hu/hu/tanulmanyok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evadmin.nrszh.hu/tevadmin/Fooldal.xhtml" TargetMode="Externa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shorturl.at/N9Irv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hyperlink" Target="https://shorturl.at/PWyQ2" TargetMode="Externa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gyoripeter.hu/" TargetMode="External"/><Relationship Id="rId4" Type="http://schemas.openxmlformats.org/officeDocument/2006/relationships/hyperlink" Target="http://www.bmszki.hu/tekozlo-koldus-dosszie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VCFPyYT0-4A" TargetMode="External"/><Relationship Id="rId5" Type="http://schemas.openxmlformats.org/officeDocument/2006/relationships/image" Target="../media/image66.png"/><Relationship Id="rId4" Type="http://schemas.openxmlformats.org/officeDocument/2006/relationships/hyperlink" Target="https://shorturl.at/vDDn3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6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68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69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70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71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72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0" Type="http://schemas.openxmlformats.org/officeDocument/2006/relationships/image" Target="../media/image121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3" Type="http://schemas.openxmlformats.org/officeDocument/2006/relationships/image" Target="../media/image73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17" Type="http://schemas.openxmlformats.org/officeDocument/2006/relationships/image" Target="../media/image137.png"/><Relationship Id="rId2" Type="http://schemas.openxmlformats.org/officeDocument/2006/relationships/notesSlide" Target="../notesSlides/notesSlide50.xml"/><Relationship Id="rId16" Type="http://schemas.openxmlformats.org/officeDocument/2006/relationships/image" Target="../media/image1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5" Type="http://schemas.openxmlformats.org/officeDocument/2006/relationships/image" Target="../media/image13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74.png"/><Relationship Id="rId7" Type="http://schemas.openxmlformats.org/officeDocument/2006/relationships/image" Target="../media/image14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10" Type="http://schemas.openxmlformats.org/officeDocument/2006/relationships/image" Target="../media/image144.png"/><Relationship Id="rId4" Type="http://schemas.openxmlformats.org/officeDocument/2006/relationships/image" Target="../media/image138.png"/><Relationship Id="rId9" Type="http://schemas.openxmlformats.org/officeDocument/2006/relationships/image" Target="../media/image14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14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1254177" y="1022144"/>
            <a:ext cx="9683646" cy="390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8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„A HAJLÉKTALANELLÁTÁS ELMÚLT 36 ÉVE” -</a:t>
            </a:r>
            <a:endParaRPr sz="2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hu-HU" sz="28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vázlatos áttekintés a </a:t>
            </a:r>
            <a:endParaRPr sz="2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hu-HU" sz="28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2800" b="1" i="1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„Tékozló koldus ruháját szaggatja”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hu-HU" sz="28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narratíva mentén</a:t>
            </a:r>
            <a:endParaRPr sz="2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hu-HU" sz="2800" b="1" i="0" u="none" strike="noStrike" cap="none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Balatonföldvár, 2026.</a:t>
            </a:r>
            <a:endParaRPr sz="2800" b="0" i="0" u="none" strike="noStrike" cap="none">
              <a:solidFill>
                <a:schemeClr val="tx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hu-HU" sz="28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hu-HU" sz="28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Dr. Győri Péter</a:t>
            </a:r>
            <a:endParaRPr sz="2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621475" y="498764"/>
            <a:ext cx="10949100" cy="5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Elöljáróban magáról az előadásról -1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C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❖"/>
            </a:pPr>
            <a:r>
              <a:rPr lang="hu-HU"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2006 és 2017 között minden évben előadást tartottam a Hajléktalanokért Közalapítvány által Balatonföldváron megrendezett országos konferencián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❖"/>
            </a:pPr>
            <a:r>
              <a:rPr lang="hu-HU"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2018 és 2025 között egy cezúra (pontosabban cenzúra) következett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❖"/>
            </a:pPr>
            <a:r>
              <a:rPr lang="hu-HU"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2026-ban most ismét meghívást/lehetőséget kaptam egy előadás megtartására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KÖSZÖNÖM!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❖"/>
            </a:pPr>
            <a:r>
              <a:rPr lang="hu-HU"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</a:t>
            </a:r>
            <a:r>
              <a:rPr lang="hu-HU" sz="20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„TÉKOZLÓ KOLDUS RUHÁJÁT SZAGGATJA” </a:t>
            </a:r>
            <a:r>
              <a:rPr lang="hu-HU"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címmel szerettem volna előadást tartani, mely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a jelen és a múlt tanulságaira építve - a jelennek szól - a jövő érdekében, az általam preferált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      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MERRE TOVÁBB tematikát követve</a:t>
            </a: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❖"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szervezők inkább </a:t>
            </a: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„A HAJLÉKTALANELLÁTÁS ELMÚLT 36 ÉVE” </a:t>
            </a: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múltidéző tematikát szánták volna nekem, 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megpróbáltam e két megközelítést valahogyan egyesíteni.</a:t>
            </a:r>
            <a:endParaRPr/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konferencián e vázlatos bemutató számos oldalát az időkorlát miatt átugrom, de hosszabban lehet böngészni ITT: </a:t>
            </a:r>
            <a:r>
              <a:rPr lang="hu-HU" sz="2400" b="1" i="1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4"/>
              </a:rPr>
              <a:t>https://shorturl.at/UNmU9</a:t>
            </a:r>
            <a:endParaRPr sz="2400" b="1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/>
        </p:nvSpPr>
        <p:spPr>
          <a:xfrm>
            <a:off x="639288" y="309529"/>
            <a:ext cx="10913424" cy="5755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Elöljáróban magáról az előadásról -2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C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❖"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</a:t>
            </a:r>
            <a:r>
              <a:rPr lang="hu-HU" sz="2000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2000" i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„Tékozló koldus” </a:t>
            </a: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kifejezést a népszerű írótól, Moldova Györgytől kölcsönöztem, aki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ezzel a címmel egy terjedelmes, nagyszerű szociográfiát írt a hazai egészségügyről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❖"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</a:t>
            </a:r>
            <a:r>
              <a:rPr lang="hu-HU" sz="2000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2000" i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„Tékozló koldus ruháját szaggatja” </a:t>
            </a: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szociális szolgáltatások és támogatások újraépítésének programja </a:t>
            </a: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témában 2006-tól kezdve több éven keresztül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Mózer Péterrel közös munkálkodásunk fantáziacíme</a:t>
            </a:r>
            <a:endParaRPr/>
          </a:p>
          <a:p>
            <a:pPr marL="342900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szociális szolgáltatások és támogatások újraépítésének programja "Tékozló koldus ruháját szaggatja" (Mózer Péterrel), ÁRB, 2007., </a:t>
            </a:r>
            <a:r>
              <a:rPr lang="hu-HU" sz="200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http://www.bmszki.hu/tekozlo-koldus-dosszie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Javaslat a szociális igazgatásról és szociális ellátásokról szóló 1993. évi III. törvény szociális szolgáltatásokról szóló IV. fejezete és a térítési díjról szóló V. fejezet III. címe módosítására, NCsSzI, 2007., </a:t>
            </a:r>
            <a:r>
              <a:rPr lang="hu-HU" sz="200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http://www.bmszki.hu/tekozlo-koldus-dosszie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Támogatott szociális szolgáltatások. Szakértői javaslat a szociális törvény módosítására, 2007., </a:t>
            </a:r>
            <a:r>
              <a:rPr lang="hu-HU" sz="200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http://www.bmszki.hu/tekozlo-koldus-dosszie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szociális ellátások jelenlegi szabályozási és finanszírozási rendszerének felülvizsgálata, SzMI, 2009., </a:t>
            </a:r>
            <a:r>
              <a:rPr lang="hu-HU" sz="200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http://www.bmszki.hu/tekozlo-koldus-dosszie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Magáncsőd – „a végső megoldás”, 2009., </a:t>
            </a:r>
            <a:r>
              <a:rPr lang="hu-HU" sz="200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http://www.bmszki.hu/tanulmanyok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99" name="Google Shape;99;p15" descr="Moldova György: A tékozló koldu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29857" y="955403"/>
            <a:ext cx="1351808" cy="18467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/>
        </p:nvSpPr>
        <p:spPr>
          <a:xfrm>
            <a:off x="639288" y="480351"/>
            <a:ext cx="10913424" cy="6001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Elöljáróban magáról az előadásról -3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C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Miért tartom elengedhetetlennek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 „TÉKOZLÓ KOLDUS RUHÁJÁT SZAGGATJA” értelmezési keretet?</a:t>
            </a:r>
            <a:endParaRPr sz="2400" b="1">
              <a:solidFill>
                <a:srgbClr val="C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279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endParaRPr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❖"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</a:t>
            </a:r>
            <a:r>
              <a:rPr lang="hu-HU" sz="2000" i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„Tékozló koldus ruháját szaggatja” </a:t>
            </a: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narratíva arra kíván utalni, hogy 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itt van ez a nem gazdag ország, s annak is ez a szegényes szociálpolitikája, mely még a szegényes forrásokat is csak rém hatékonytalanul tudja hasznosítani, s emiatt az egészet át kellene szabni, hogy hát mégis jobban működjön.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❖"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Igen sokféleképpen lehetne összefoglalni </a:t>
            </a:r>
            <a:r>
              <a:rPr lang="hu-HU" sz="2000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 hajléktalanellátás elmúlt 36 évét</a:t>
            </a: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melyek közül - a </a:t>
            </a:r>
            <a:r>
              <a:rPr lang="hu-HU" sz="2000" i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Merre tovább </a:t>
            </a: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logikából kiindulva - most a </a:t>
            </a:r>
            <a:r>
              <a:rPr lang="hu-HU" sz="2000" i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„Tékozló koldus ruháját szaggatja” </a:t>
            </a: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narratívát választottam. 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Mert annak analízise és javaslatai nélkül lényeges változás nem remélhető.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Meggyőződésem, hogy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szociális ellátások szabályozása- igazgatása-finanszírozása, s ezek következtében működtetése terén 36 éve </a:t>
            </a: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alapvetően tévúton járunk, utat tévesztettünk, 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 emiatt ténylegesen </a:t>
            </a: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jobb működés kizárólag a kialakult szabályozási-igazgatási-finanszírozási rendszer lényeges kiigazítása esetén lenne lehetséges.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 i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S lám csak, pontosan húsz(!) évvel ezelőtt ugyanitt, ugyanerről tartottam előadást…:</a:t>
            </a:r>
            <a:endParaRPr sz="2000" b="1">
              <a:solidFill>
                <a:srgbClr val="0070C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korábbi előadások teljes slide-jai itt megtalálhatóak: </a:t>
            </a:r>
            <a:r>
              <a:rPr lang="hu-HU" sz="2000" b="1" u="sng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https://shorturl.at/vDDn3</a:t>
            </a: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8519" y="685417"/>
            <a:ext cx="9754961" cy="548716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0" name="Google Shape;110;p17"/>
          <p:cNvSpPr txBox="1"/>
          <p:nvPr/>
        </p:nvSpPr>
        <p:spPr>
          <a:xfrm>
            <a:off x="238804" y="174618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- 2006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pic>
        <p:nvPicPr>
          <p:cNvPr id="116" name="Google Shape;116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11900" y="4223656"/>
            <a:ext cx="1794092" cy="220870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7" name="Google Shape;117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6418" y="1264073"/>
            <a:ext cx="2666011" cy="315540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8" name="Google Shape;118;p18"/>
          <p:cNvSpPr txBox="1"/>
          <p:nvPr/>
        </p:nvSpPr>
        <p:spPr>
          <a:xfrm>
            <a:off x="3423138" y="6032296"/>
            <a:ext cx="534572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 u="sng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https://www.bmszki.hu/hu/tanulmanyok</a:t>
            </a:r>
            <a:endParaRPr sz="2000" b="1">
              <a:solidFill>
                <a:srgbClr val="0070C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19" name="Google Shape;119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86520" y="1725256"/>
            <a:ext cx="6251394" cy="428432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0" name="Google Shape;120;p18"/>
          <p:cNvSpPr txBox="1"/>
          <p:nvPr/>
        </p:nvSpPr>
        <p:spPr>
          <a:xfrm>
            <a:off x="315684" y="4493408"/>
            <a:ext cx="2870835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u="sng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www.hajlektalanokert.hu/dokumentumok/tanulmanyok/MERRE_TOVABB_hajlektalanugyi_strategia.pdf</a:t>
            </a:r>
            <a:endParaRPr sz="1800" b="1">
              <a:solidFill>
                <a:srgbClr val="0070C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21" name="Google Shape;121;p1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690263" y="1205146"/>
            <a:ext cx="1968077" cy="142919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2" name="Google Shape;122;p18"/>
          <p:cNvSpPr txBox="1"/>
          <p:nvPr/>
        </p:nvSpPr>
        <p:spPr>
          <a:xfrm>
            <a:off x="1668026" y="271349"/>
            <a:ext cx="1008755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i="1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Miután Maróthy Mártával részletesen kidolgoztuk (példákkal, számításokkal) a javaslatainkat, azt megkapta az illetékes miniszteri biztos, előadtuk a balatonföldvári konferencián, majd megjelent a Pro Domo Füzetekben. Természetesen ma is olvasható.</a:t>
            </a:r>
            <a:endParaRPr sz="1800" b="1" i="1">
              <a:solidFill>
                <a:schemeClr val="tx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0003" y="817877"/>
            <a:ext cx="5079242" cy="287130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8" name="Google Shape;12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2756" y="840696"/>
            <a:ext cx="5043788" cy="284848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9" name="Google Shape;129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0003" y="3807155"/>
            <a:ext cx="5079242" cy="286419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0" name="Google Shape;130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2756" y="3800296"/>
            <a:ext cx="5079241" cy="287410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1" name="Google Shape;131;p19"/>
          <p:cNvSpPr txBox="1"/>
          <p:nvPr/>
        </p:nvSpPr>
        <p:spPr>
          <a:xfrm>
            <a:off x="238804" y="174618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- 2006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77000" y="685609"/>
            <a:ext cx="5291801" cy="297083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7" name="Google Shape;13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2841" y="3779091"/>
            <a:ext cx="5291801" cy="296567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8" name="Google Shape;138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77000" y="3779091"/>
            <a:ext cx="5291801" cy="295188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9" name="Google Shape;139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2841" y="685609"/>
            <a:ext cx="5291801" cy="297719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 txBox="1"/>
          <p:nvPr/>
        </p:nvSpPr>
        <p:spPr>
          <a:xfrm>
            <a:off x="238804" y="174618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- 2006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146" name="Google Shape;146;p21"/>
          <p:cNvSpPr txBox="1"/>
          <p:nvPr/>
        </p:nvSpPr>
        <p:spPr>
          <a:xfrm>
            <a:off x="436418" y="858338"/>
            <a:ext cx="11047021" cy="634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1989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Létrejön a Magyar Máltai Szeretetszolgálat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Teréz anya nővérei népkonyhát nyitnak a VIII.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Tömő utcában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1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November: Hajléktalan demonstrációk a Blaha Lujza téren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1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Működni kezd a válságkezelő „Nyitott Szakmai Mühely”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(Szociális és Egészségügyi Minisztérium)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Megnyit a VIII.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Vajdahunyad u.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menhely (55, majd 8o fővel) (volt munkásőr bázis) (MenhelyA)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Megnyit a X.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Bánya u</a:t>
            </a:r>
            <a:r>
              <a:rPr lang="hu-HU" sz="1400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.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szállás (80 fhelyen 200 fő) (volt munkásőr bázis) </a:t>
            </a:r>
            <a:endParaRPr sz="14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1990</a:t>
            </a:r>
            <a:endParaRPr sz="1400" b="1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Megalakul a Menhely Alapítvány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1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Működni kezd a „Szociális Válságkezelő Programok Irodája”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(Népjóléti Minisztérium, kormánybiztos vezeti)</a:t>
            </a:r>
            <a:endParaRPr sz="1400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Megnyit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Budaörsön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400 fővel a hajléktalanok tábora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Létrejön a Hajléktalanok Gondozási Központja és segélyező Ügyfélszolgálata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Illés u.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(MenhelyA) + teajáratok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Az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ÚJCSAKŐ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megnyitja menhelyét (6 fhelyes) + teajáratok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KÁCSAKŐ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megnyitja menhelyét (10 fhelyes) 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 VII.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Damjanich u-ban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megnyit az ifjúsági szálló (60 fhely) és népkonyha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 Vörökereszt megnyitja népkonyháit - VIII.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Tömő u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 és IX.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Bihari út 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Megnyit a III.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Miklós téri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szálló (45-50 fős MMSz)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Megnyit a IV.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Madridi úti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szálló (150 fős MV)</a:t>
            </a:r>
            <a:endParaRPr/>
          </a:p>
          <a:p>
            <a:pPr marL="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mbria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Nappali melegedő nyílik: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Őr u. 9.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(Szamaritánusok),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Könyves K. krt.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(GYIVI)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Fővárosi Közgyűlés: előterjesztés a hajléktalanügyről, határozatok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1991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NM pályázatok a Válság Iroda keretére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ÜSZI segélyezés, Menhely megállapodás - beutalás az átmeneti szállókra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Krizisambulancia nyit: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Dózsa 152.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7" name="Google Shape;147;p21"/>
          <p:cNvSpPr txBox="1"/>
          <p:nvPr/>
        </p:nvSpPr>
        <p:spPr>
          <a:xfrm>
            <a:off x="2030678" y="412937"/>
            <a:ext cx="910540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De „mi zajlott itt”(?!) </a:t>
            </a:r>
            <a:r>
              <a:rPr lang="hu-HU" sz="2000" b="1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mielőtt</a:t>
            </a: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 utat tévesztettünk (kronológia, részlet-1):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153" name="Google Shape;153;p22"/>
          <p:cNvSpPr txBox="1"/>
          <p:nvPr/>
        </p:nvSpPr>
        <p:spPr>
          <a:xfrm>
            <a:off x="436418" y="717883"/>
            <a:ext cx="11047021" cy="630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mbria"/>
              <a:buNone/>
            </a:pPr>
            <a:r>
              <a:rPr lang="hu-HU" sz="1400" b="1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1991 folyt.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Arial"/>
              <a:buChar char="•"/>
            </a:pP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Bánya u.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 bezár, felújitás, profiltisztitás, megnyit (65 fős): Budaörsről rokk.ny. hajléktalanok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fertőtlenitő fürdetés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Dandár u. 5-7.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(ÁNTSZ)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Vizmű szálló (90 fő), majd átköltözés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Kerekes u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-ba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romániai menekültek visszatoloncolása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1992</a:t>
            </a:r>
            <a:endParaRPr sz="1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Az első hajléktalanügyi jogszabály: </a:t>
            </a:r>
            <a:r>
              <a:rPr lang="hu-HU" sz="1400" i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2/1992. (I. 6.) NM rendelet a hajléktalanokról gondoskodó egyes szociális intézmények feladatáról és működéséről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"minisztériumi férőhely-nomativa" (két évig)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bezárt </a:t>
            </a:r>
            <a:r>
              <a:rPr lang="hu-HU" sz="1400" b="1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Budaörsi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telepről átköltözés a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Külső-Mester u. 84-be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(korábbi munkásszálló megvétele)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fővárosi válságterv: munkásszállók, várpince, remiz, közművek szállói, főv. üdülő, városháza, hajó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Megnyit: Pro Domo átmeneti szállás (33 fhely)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Megnyit: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Dankó utca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Málta - hajó 200 fő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Menhely – teajárat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1993</a:t>
            </a:r>
            <a:endParaRPr sz="1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FSZKI megalakítása (920 fhely) (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Dózsa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-445,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Könyves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-209,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József N. tér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-70,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Bánya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-65,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 Külső-Mester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-125,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Szabadság sugárút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-12,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Kerekes u.-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120,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Dankó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)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Oltalom megállapodás. a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Dankó u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működtetéséről (melegedő, éjjeli szállás, orvosi rendelő)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Hajszál szálló: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Jászberényi út 47.sz., 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40 fő (korábban munkásszálló), 	plusz 40+20 fős éjjeli menedékhely, fürdő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Arial"/>
              <a:buChar char="•"/>
            </a:pP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XXI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 Anyaoltalmazó szállás (Vöröskereszt)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Málta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- Szatmár u.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Menhely -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Vajda 3.</a:t>
            </a: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éjjeli menedékhely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Krízis fektető (23 ágy)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Dózsa 152.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Orvosi rendelő, krízisosztály (utókezelő) Dankó u.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Pro Domo éjjeli menedékhely (30 fhely) </a:t>
            </a:r>
            <a:r>
              <a:rPr lang="hu-HU" sz="1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X. Gránátos u. 2.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NM pályázat: utcai gondozó szolgálatok 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hu-HU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Menedék Alapítvány: anyás otthon (12 fhely)</a:t>
            </a:r>
            <a:endParaRPr sz="1400" b="1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2030678" y="392841"/>
            <a:ext cx="818210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Cambria"/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„Mi zajlott itt”(?!) </a:t>
            </a:r>
            <a:r>
              <a:rPr lang="hu-HU" sz="2000" b="1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mielőtt</a:t>
            </a: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 utat tévesztettünk (</a:t>
            </a:r>
            <a:r>
              <a:rPr lang="hu-HU" sz="20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kronológia, részlet-2):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160" name="Google Shape;160;p23"/>
          <p:cNvSpPr txBox="1"/>
          <p:nvPr/>
        </p:nvSpPr>
        <p:spPr>
          <a:xfrm>
            <a:off x="976745" y="458956"/>
            <a:ext cx="10687792" cy="594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Kezdetben: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magánemberek, civil és karitatív szerveződések, önkormányzati intézmények kezdtek segítséget nyújtani </a:t>
            </a: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 lakhatási válságban lévő, elsősorban fedél nélküli embereknek 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közterületeken és különböző szálláshelyeken.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 segítő szerveződések az önkéntes „emberi erőforráson” túl támogatást kaphattak magánszemélyektől, önkormányzatoktól és a Népjóléti Minisztérium pályázati keretéből.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E probléma-centrikus működést neveztük „tűzoltásnak”.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Ezek a támogatási források nélkülözték a stabilitást, kiszámíthatatlanok, bizonytalanok voltak, az elbírálás szempontjai nem voltak transzparensek, eredmény- és hatékonyságmérés nem volt, így ezt nem is ellenőrizték.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(„egyáltalán működjön és csinálja…”)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Az erre a helyzetre megszületett válasz maga volt az úttévesztés: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probléma-centrikus, embercentrikus megoldásokat támogató rendszer szakszerű kialakítása </a:t>
            </a: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helyett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megkezdődött az ún. ellátási formák és a finanszírozás „felülről történő” </a:t>
            </a: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központi állami sematizálása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s ezzel elindult az ehhez kapcsolódó szabályozási lavina.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/>
          <p:nvPr/>
        </p:nvSpPr>
        <p:spPr>
          <a:xfrm>
            <a:off x="436418" y="920621"/>
            <a:ext cx="11486407" cy="5016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 i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Miközben megszületett az ún. </a:t>
            </a:r>
            <a:r>
              <a:rPr lang="hu-HU" sz="2000" b="1" i="0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Lakástörvény</a:t>
            </a:r>
            <a:r>
              <a:rPr lang="hu-HU" sz="2000" b="1" i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(1993. évi LXXVIII. 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</a:t>
            </a:r>
            <a:r>
              <a:rPr lang="hu-HU" sz="2000" b="1" i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örvény), s ezzel megszűnt a lakásigény-jogosultság, aközben hatályba lépett az ún. </a:t>
            </a:r>
            <a:r>
              <a:rPr lang="hu-HU" sz="2000" b="1" i="0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Szociális törvény </a:t>
            </a:r>
            <a:r>
              <a:rPr lang="hu-HU" sz="2000" b="1" i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1993. évi III. törvény), mely sem a lakástalanoknak, sem a benne definiált hajléktalanoknak sem tartalmazott semmilyen jogosultságot.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C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 Szociális törvény – ahogy a címe is szól - a szociális igazgatásról és szociális ellátásokról szól, nem a különböző segítségre szoruló emberek, élethelyzetek megoldásáról.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Ráadásul a hajléktalanellátás (egyébként jogosultsággal nem rendelkező) potenciális igénybe vevői körének – </a:t>
            </a:r>
            <a:r>
              <a:rPr lang="hu-HU" sz="20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ki is a hajléktalan 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– a lehatárolása 1993 óta teljesen hibás és egyben használhatatlan is.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Néhány évvel később megszületett az ún. </a:t>
            </a: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Gyermekvédelmi törvény 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(1997. évi XXXI. törvény), mely a  gyereket nevelő hajléktalan szülők/családok ellátását is szabályozza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– közelebbről </a:t>
            </a: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az életvezetési problémák vagy más szociális és családi krízis miatt otthontalanná vált 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szülők és gyerekeik ellátását, valamint otthontalanságuk megszüntetésének a feladatát –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20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amúgy a </a:t>
            </a:r>
            <a:r>
              <a:rPr lang="hu-HU" sz="2000" b="1" i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hajléktalan</a:t>
            </a:r>
            <a:r>
              <a:rPr lang="hu-HU" sz="20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kifejezés említése nélkül…</a:t>
            </a:r>
            <a:endParaRPr/>
          </a:p>
        </p:txBody>
      </p:sp>
      <p:sp>
        <p:nvSpPr>
          <p:cNvPr id="166" name="Google Shape;166;p24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172" name="Google Shape;172;p25"/>
          <p:cNvSpPr txBox="1"/>
          <p:nvPr/>
        </p:nvSpPr>
        <p:spPr>
          <a:xfrm>
            <a:off x="436418" y="844621"/>
            <a:ext cx="11008426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i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Közben bevezetik a törvényben meghatározott ellátások </a:t>
            </a:r>
            <a:r>
              <a:rPr lang="hu-HU" sz="1800" b="1" i="0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országosan egységes központi, állami – normat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ív – támogatásának a rendszerét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(ja, az egyházi fenntartásúak esetében némi plusszal), melynek feltétele az egyre részletesebb, szintén 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országosan egyéges működési feltételek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teljesítése.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Az elburjánzó működési előírások </a:t>
            </a:r>
            <a:r>
              <a:rPr lang="hu-HU" sz="18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(intézményi input indikátorok)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mellett 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semmiféle eredmény-elvárások, </a:t>
            </a:r>
            <a:r>
              <a:rPr lang="hu-HU" sz="18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(output indikátorok) 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nem jelennek meg.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Kialakul és folyamatosan működik egy sematizált, 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„biztonságos, de buta”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hatékonytalan rendszer – mely éppen a szabályozók gyakori változása miatt és a normatív állami támogatások valorizálásának elmaradása miatt még csak nem is biztonságos (vagyis 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bizonytalan is és buta is = hatékonytalan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).</a:t>
            </a:r>
            <a:endParaRPr sz="18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73" name="Google Shape;173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53498" y="3182446"/>
            <a:ext cx="7896277" cy="235674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4" name="Google Shape;174;p25"/>
          <p:cNvSpPr txBox="1"/>
          <p:nvPr/>
        </p:nvSpPr>
        <p:spPr>
          <a:xfrm>
            <a:off x="436418" y="3152945"/>
            <a:ext cx="3217080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Például 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személyes gondoskodást nyújtó szociális intézmények szakmai feladatairól és működésük feltételeiről szóló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1/2000.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(I. 7.) SzCsM rendeletet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évente, olykor annál is gyakrabban módosítják:</a:t>
            </a:r>
            <a:endParaRPr sz="18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5" name="Google Shape;175;p25"/>
          <p:cNvSpPr txBox="1"/>
          <p:nvPr/>
        </p:nvSpPr>
        <p:spPr>
          <a:xfrm>
            <a:off x="436419" y="5847987"/>
            <a:ext cx="111133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kialakult rendszer egyik jelképes koronája a 2012-ben bevezetett országos, egységes, kötelező – jó sok segítői kapacitást lekötő - igénybevevői nyilvántartási rendszer: a </a:t>
            </a:r>
            <a:r>
              <a:rPr lang="hu-HU" sz="1800" b="1" u="sng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KENYSZI</a:t>
            </a:r>
            <a:endParaRPr sz="1800" b="1">
              <a:solidFill>
                <a:srgbClr val="C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/>
          <p:nvPr/>
        </p:nvSpPr>
        <p:spPr>
          <a:xfrm>
            <a:off x="555172" y="733014"/>
            <a:ext cx="11092542" cy="618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Mindeközben a fontosabb szerveződések (tényleg csak példálózva):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1990-ben létrejön a 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Tízek Tanácsa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(Hajléktalan Embereket Segítők Budapesti Tanácsa) – </a:t>
            </a:r>
            <a:r>
              <a:rPr lang="hu-HU" sz="18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megszűnik 2010-ben)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1992-ben létrejön a 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Hajléktalan Szolgálatok Tagjainak Országos Kamarája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majd Egyesülete (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HAJSZOLT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)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1993-ban elindul a Menhely Diszpécser Központ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1993-ban elindul a </a:t>
            </a: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Periféria füzetek 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(kiadja: Népjóléti Minisztérium Szociális Válságkezelő Programok Irodája; Pro Domo Peremhelyzetű Csoportok Módszertani Osztálya) 		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– </a:t>
            </a:r>
            <a:r>
              <a:rPr lang="hu-HU" sz="18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megszűnik 2004-ben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1993-ban elindul a </a:t>
            </a: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Fedél Nélkül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utcalap 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(Menhely Alapítvány)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1995-ben létrejön a 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Periféria Egyesület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elsősorban az utcai szociális munka kialakítására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1996-ban elindul a </a:t>
            </a: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Hajszolt Hírlap 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(kiadja: HAJSZOLT) 			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– </a:t>
            </a:r>
            <a:r>
              <a:rPr lang="hu-HU" sz="18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megszűnik 1999-ben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2003-ban elindul az </a:t>
            </a: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OTTHONTALANUL…Tégy az emberért!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Kötet-sorozat 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(BMSZKI-Menhely)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2004-ben létrejön a 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Hajléktalanokért Közalapítvány 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(alapító: Magyarország kormánya)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2004-ben létrejön az 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Összefogás a Budapesti Lakástalanokért és Hajléktalan Emberekért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Közalapítvány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(alapító: Magyarország kormánya és Fővárosi Önkormányzat) 	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– </a:t>
            </a:r>
            <a:r>
              <a:rPr lang="hu-HU" sz="18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megszűnik 2012-ben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Közben a különböző kormányok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szociális (igazgatási) ügyeket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ide-oda rakosgatták: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 </a:t>
            </a:r>
            <a:endParaRPr/>
          </a:p>
        </p:txBody>
      </p:sp>
      <p:sp>
        <p:nvSpPr>
          <p:cNvPr id="181" name="Google Shape;181;p26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pic>
        <p:nvPicPr>
          <p:cNvPr id="182" name="Google Shape;18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28882" y="5220577"/>
            <a:ext cx="5616039" cy="154165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pic>
        <p:nvPicPr>
          <p:cNvPr id="188" name="Google Shape;188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51610" y="1015640"/>
            <a:ext cx="3746303" cy="260317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9" name="Google Shape;189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1154460"/>
            <a:ext cx="3788876" cy="241423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0" name="Google Shape;190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72294" y="3714983"/>
            <a:ext cx="3746304" cy="254515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1" name="Google Shape;191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95999" y="3713718"/>
            <a:ext cx="3746303" cy="265362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2" name="Google Shape;192;p27"/>
          <p:cNvSpPr txBox="1"/>
          <p:nvPr/>
        </p:nvSpPr>
        <p:spPr>
          <a:xfrm>
            <a:off x="1109955" y="278382"/>
            <a:ext cx="997208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Egyes ellátási formák kapacitásának kialakulása (1989-2013)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Forrás: Hajléktalanügyi országjelentés 2013. </a:t>
            </a:r>
            <a:r>
              <a:rPr lang="hu-HU" sz="2000" b="1" u="sng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https://shorturl.at/N9Irv</a:t>
            </a:r>
            <a:r>
              <a:rPr lang="hu-HU" sz="20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8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pic>
        <p:nvPicPr>
          <p:cNvPr id="198" name="Google Shape;19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66998" y="1714428"/>
            <a:ext cx="6857999" cy="449938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9" name="Google Shape;199;p28"/>
          <p:cNvSpPr txBox="1"/>
          <p:nvPr/>
        </p:nvSpPr>
        <p:spPr>
          <a:xfrm>
            <a:off x="1745517" y="363682"/>
            <a:ext cx="870095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Hajléktalanellátó szállásnyújtó intézmények igénybe vevőinek száma (jan.1.) 1989 – 2019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Forrás: KSH STADAT</a:t>
            </a:r>
            <a:endParaRPr sz="20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9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205" name="Google Shape;205;p29"/>
          <p:cNvSpPr txBox="1"/>
          <p:nvPr/>
        </p:nvSpPr>
        <p:spPr>
          <a:xfrm>
            <a:off x="3048000" y="2413338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6" name="Google Shape;206;p29"/>
          <p:cNvSpPr txBox="1"/>
          <p:nvPr/>
        </p:nvSpPr>
        <p:spPr>
          <a:xfrm>
            <a:off x="225631" y="733014"/>
            <a:ext cx="11815948" cy="5724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És akkor 2004-ben beléptünk az Európai Únióba!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C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Ezzel megjelent az európai logika: konkrét elvárások, eredmények </a:t>
            </a:r>
            <a:r>
              <a:rPr lang="hu-HU" sz="20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(kimeneti indikátorok) </a:t>
            </a: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előírása,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 hatékony teljesítés elvárása – ehhez forrás biztosítása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(a szolgáltatások megvásárlása pályázat útján)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Phare 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(2003-tól): a szociális ágazat és a munkaügyi szervezetrendszer EU-s kompatibilitásának előkészítése.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HEFOP: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hátrányos helyzetű csoportok munkaerő-piaci integrációja, a szociális szolgáltatások fejlesztése,  a képzési rendszerek megújítása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EQUAL: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Kísérleti, újszerű módszerek kidolgozása, „Munkaerő-piaci reintegráció a hajléktalan-ellátásban”. Komplex támogatási modell: a lakhatási problémák mellett a tartós munkanélküliség, a mentális problémák és a szociális elszigeteltség kezelése. A hajléktalan ellátórendszer képes legyen arra, hogy a klienseket ne megtartsák a rendszerben, hanem segítsék a végleges kilépést.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TÁMOP 5.3.1 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„Első lépés” programok: például a fogvatartottak és a börtönből szabadultak társadalmi és munkaerő-piaci (re)integrációja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TÁMOP 5.3.2: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 hajléktalanellátás módszertani fejlesztése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TÁMOP 5.3.3: 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Hajléktalan emberek társadalmi és munkaerő-piaci integrációja. Kimondottan az utcán vagy menedékhelyeken élő, tartósan munka nélkül lévő hajléktalan emberek komplex visszailleszkedését finanszírozta.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 bevont ügyfeleknek, a segítőknek, a szakmának ezzel végre új perspektívák nyíltak – de mégsem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„esett le a tantuszt”(!), hogy igen, egy ehhez hasonló hazai rendszerre kellene áttérni.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Maradt az úttévesztés.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 </a:t>
            </a:r>
            <a:endParaRPr/>
          </a:p>
        </p:txBody>
      </p:sp>
      <p:pic>
        <p:nvPicPr>
          <p:cNvPr id="207" name="Google Shape;207;p29" descr="EU zászló: jelentés és színek - Flags-Worl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32113" y="105831"/>
            <a:ext cx="1530347" cy="1046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0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213" name="Google Shape;213;p30"/>
          <p:cNvSpPr txBox="1"/>
          <p:nvPr/>
        </p:nvSpPr>
        <p:spPr>
          <a:xfrm>
            <a:off x="3680444" y="142897"/>
            <a:ext cx="4930839" cy="1047227"/>
          </a:xfrm>
          <a:prstGeom prst="rect">
            <a:avLst/>
          </a:prstGeom>
          <a:solidFill>
            <a:srgbClr val="FFC00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lehetséges útelágazások közül ami bekövetkezett: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 hajléktalanok kriminalizálása</a:t>
            </a:r>
            <a:endParaRPr/>
          </a:p>
        </p:txBody>
      </p:sp>
      <p:sp>
        <p:nvSpPr>
          <p:cNvPr id="214" name="Google Shape;214;p30"/>
          <p:cNvSpPr txBox="1"/>
          <p:nvPr/>
        </p:nvSpPr>
        <p:spPr>
          <a:xfrm>
            <a:off x="178420" y="1190124"/>
            <a:ext cx="1182029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6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még mielőtt ez kirobbant volna, megpróbáltam némi közös gondolkodást provokálni itt, a Balatonföldvári konferencián is…</a:t>
            </a:r>
            <a:endParaRPr sz="1600" b="1" i="1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15" name="Google Shape;215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731" y="1628890"/>
            <a:ext cx="3072882" cy="230691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6" name="Google Shape;216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28723" y="1612309"/>
            <a:ext cx="3668236" cy="227908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7" name="Google Shape;217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7884" y="1601057"/>
            <a:ext cx="3668236" cy="227908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8" name="Google Shape;218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8731" y="4124287"/>
            <a:ext cx="3668236" cy="226361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9" name="Google Shape;219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153396" y="4124287"/>
            <a:ext cx="3668236" cy="226978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0" name="Google Shape;220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97884" y="4134553"/>
            <a:ext cx="3668236" cy="227312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1" name="Google Shape;221;p30"/>
          <p:cNvSpPr txBox="1"/>
          <p:nvPr/>
        </p:nvSpPr>
        <p:spPr>
          <a:xfrm>
            <a:off x="1621290" y="347761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- 2010</a:t>
            </a:r>
            <a:endParaRPr/>
          </a:p>
        </p:txBody>
      </p:sp>
      <p:pic>
        <p:nvPicPr>
          <p:cNvPr id="222" name="Google Shape;222;p3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711008" y="142897"/>
            <a:ext cx="3097853" cy="693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228" name="Google Shape;228;p31"/>
          <p:cNvSpPr txBox="1"/>
          <p:nvPr/>
        </p:nvSpPr>
        <p:spPr>
          <a:xfrm>
            <a:off x="436419" y="1378237"/>
            <a:ext cx="11156868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2010 – rendészeti intézkedések az aluljárókban 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„Aluljáró helyett emberibb körülmények”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2011 – fővárosi hajléktalanellátó civil szervezetekkel a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közszolgáltatási szerződések fölmondása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2011 –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fővárosi rendelet az életvitelszerű közterületen tartózkodás tilalmáról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2011 –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szabálysértési törvény módosítás 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az életvitelszerű közterületen tartózkodás tilalmáról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2011 – Fővárosi Szociális Közalapítvány működésének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befagyasztása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erre reagáltunk itt is 2011-ben:</a:t>
            </a:r>
            <a:endParaRPr/>
          </a:p>
        </p:txBody>
      </p:sp>
      <p:pic>
        <p:nvPicPr>
          <p:cNvPr id="229" name="Google Shape;22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6418" y="3362275"/>
            <a:ext cx="2523413" cy="189906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0" name="Google Shape;230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48990" y="3362276"/>
            <a:ext cx="4281675" cy="322469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1" name="Google Shape;231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19824" y="3362275"/>
            <a:ext cx="4309578" cy="322469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2" name="Google Shape;232;p31"/>
          <p:cNvSpPr txBox="1"/>
          <p:nvPr/>
        </p:nvSpPr>
        <p:spPr>
          <a:xfrm>
            <a:off x="8158811" y="2797456"/>
            <a:ext cx="283160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800" b="1" i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2010 - ismerős?</a:t>
            </a:r>
            <a:endParaRPr/>
          </a:p>
        </p:txBody>
      </p:sp>
      <p:sp>
        <p:nvSpPr>
          <p:cNvPr id="233" name="Google Shape;233;p31"/>
          <p:cNvSpPr txBox="1"/>
          <p:nvPr/>
        </p:nvSpPr>
        <p:spPr>
          <a:xfrm>
            <a:off x="1621290" y="347761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- 2010</a:t>
            </a:r>
            <a:endParaRPr/>
          </a:p>
        </p:txBody>
      </p:sp>
      <p:sp>
        <p:nvSpPr>
          <p:cNvPr id="234" name="Google Shape;234;p31"/>
          <p:cNvSpPr txBox="1"/>
          <p:nvPr/>
        </p:nvSpPr>
        <p:spPr>
          <a:xfrm>
            <a:off x="3680444" y="142897"/>
            <a:ext cx="4930839" cy="1047227"/>
          </a:xfrm>
          <a:prstGeom prst="rect">
            <a:avLst/>
          </a:prstGeom>
          <a:solidFill>
            <a:srgbClr val="FFC00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lehetséges útelágazások közül ami bekövetkezett: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 hajléktalanok kriminalizálása</a:t>
            </a:r>
            <a:endParaRPr/>
          </a:p>
        </p:txBody>
      </p:sp>
      <p:pic>
        <p:nvPicPr>
          <p:cNvPr id="235" name="Google Shape;235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73887" y="147145"/>
            <a:ext cx="2143496" cy="873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241" name="Google Shape;241;p32"/>
          <p:cNvSpPr txBox="1"/>
          <p:nvPr/>
        </p:nvSpPr>
        <p:spPr>
          <a:xfrm>
            <a:off x="528452" y="2527966"/>
            <a:ext cx="11135096" cy="2846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2012 -   Az Alkotmánybíróság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megsemmisítette a hajléktalanságot büntető szabályokat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2013 -   Az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Alaptörvény negyedik módosítása:  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törvény vagy helyi rendelet a közrend, a közbiztonság, a    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         közegészség és a kulturális értékek védelme érdekében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megtilthatja az életvitelszerűen közterületen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         tartózkodást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       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Szabálysértési törvény újabb módosítása: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Megtiltotta a hajléktalan életmódot a világörökségi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        helyszíneken, és felhatalmazást adott az önkormányzatoknak, hogy saját területükön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kijelöljenek olyan</a:t>
            </a:r>
            <a:endParaRPr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       zónákat, ahol tilos az életvitelszerű közterületi tartózkodás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2018 - Az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Alaptörvény hetedik módosítása:</a:t>
            </a:r>
            <a:r>
              <a:rPr lang="hu-H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„Tilos az életvitelszerű közterületen tartózkodás.”</a:t>
            </a:r>
            <a:endParaRPr sz="1800" b="1">
              <a:solidFill>
                <a:srgbClr val="C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42" name="Google Shape;242;p32"/>
          <p:cNvSpPr txBox="1"/>
          <p:nvPr/>
        </p:nvSpPr>
        <p:spPr>
          <a:xfrm>
            <a:off x="2416628" y="1363358"/>
            <a:ext cx="709748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„meg is jött a válasz….”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C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Kétszer is módosították az Alaptörvényt ezügyben… (ezügyben?)</a:t>
            </a:r>
            <a:endParaRPr/>
          </a:p>
        </p:txBody>
      </p:sp>
      <p:sp>
        <p:nvSpPr>
          <p:cNvPr id="243" name="Google Shape;243;p32"/>
          <p:cNvSpPr txBox="1"/>
          <p:nvPr/>
        </p:nvSpPr>
        <p:spPr>
          <a:xfrm>
            <a:off x="3680444" y="142897"/>
            <a:ext cx="4930839" cy="1047227"/>
          </a:xfrm>
          <a:prstGeom prst="rect">
            <a:avLst/>
          </a:prstGeom>
          <a:solidFill>
            <a:srgbClr val="FFC00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lehetséges útelágazások közül ami bekövetkezett: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 hajléktalanok kriminalizálása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3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pic>
        <p:nvPicPr>
          <p:cNvPr id="249" name="Google Shape;249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6417" y="1682022"/>
            <a:ext cx="3253840" cy="403409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50" name="Google Shape;250;p33"/>
          <p:cNvSpPr txBox="1"/>
          <p:nvPr/>
        </p:nvSpPr>
        <p:spPr>
          <a:xfrm>
            <a:off x="436417" y="5823369"/>
            <a:ext cx="325384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u="sng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https://shorturl.at/PWyQ2</a:t>
            </a:r>
            <a:endParaRPr sz="1800" b="1">
              <a:solidFill>
                <a:srgbClr val="0070C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51" name="Google Shape;251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49686" y="1103967"/>
            <a:ext cx="1975617" cy="257580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2" name="Google Shape;252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31579" y="4041030"/>
            <a:ext cx="3512300" cy="256893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3" name="Google Shape;253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31577" y="1103967"/>
            <a:ext cx="3512301" cy="27867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54" name="Google Shape;254;p33"/>
          <p:cNvSpPr txBox="1"/>
          <p:nvPr/>
        </p:nvSpPr>
        <p:spPr>
          <a:xfrm>
            <a:off x="3959608" y="4041030"/>
            <a:ext cx="3512300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Ráadásul: </a:t>
            </a:r>
            <a:endParaRPr sz="18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2015-ben megszűntetik az (országos)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normatív lakásfenntartási támogatást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(Szociális törvény)</a:t>
            </a:r>
            <a:endParaRPr/>
          </a:p>
        </p:txBody>
      </p:sp>
      <p:sp>
        <p:nvSpPr>
          <p:cNvPr id="255" name="Google Shape;255;p33"/>
          <p:cNvSpPr txBox="1"/>
          <p:nvPr/>
        </p:nvSpPr>
        <p:spPr>
          <a:xfrm>
            <a:off x="3580718" y="307329"/>
            <a:ext cx="817486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i="1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Mindeközben még csak nem is lankadtunk (nagyon) – sőt, kérték javaslatainkat…. (melyek sorsa „persze” nagyjából kuka) Természetesen ma is olvasható.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256" name="Google Shape;256;p33"/>
          <p:cNvSpPr txBox="1"/>
          <p:nvPr/>
        </p:nvSpPr>
        <p:spPr>
          <a:xfrm>
            <a:off x="1621290" y="347761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- 2015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4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262" name="Google Shape;262;p34"/>
          <p:cNvSpPr txBox="1"/>
          <p:nvPr/>
        </p:nvSpPr>
        <p:spPr>
          <a:xfrm>
            <a:off x="817418" y="1087719"/>
            <a:ext cx="10557163" cy="443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Persze nagyon-nagyon-nagyon hosszan lehetne még sorolni, hogy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mi minden történt (nem történt)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az elmúlt 36 év során a hazai hajléktalanellátó rendszerben.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Itt és most azonban térjünk vissza a kiinduló gondolatmenetünkhöz, mely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három évtizede változatlan, elhibázott alaplogika mentén működő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„jelenlegi ellátó rendszer”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alapvető problémáiról és ezek lehetséges korrekciójáról szólt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már húsz évvel ezelőtt is, majd később is többször, de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(sajnos)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akár most is írhattam volna: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8993" y="675891"/>
            <a:ext cx="9774014" cy="550621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8" name="Google Shape;268;p35"/>
          <p:cNvSpPr txBox="1"/>
          <p:nvPr/>
        </p:nvSpPr>
        <p:spPr>
          <a:xfrm>
            <a:off x="238804" y="174618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- 2006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8993" y="656838"/>
            <a:ext cx="9774014" cy="554432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4" name="Google Shape;274;p36"/>
          <p:cNvSpPr txBox="1"/>
          <p:nvPr/>
        </p:nvSpPr>
        <p:spPr>
          <a:xfrm>
            <a:off x="238804" y="174618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- 2006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7686" y="612299"/>
            <a:ext cx="4810670" cy="271165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0" name="Google Shape;280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612299"/>
            <a:ext cx="4810671" cy="271448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1" name="Google Shape;281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9430" y="3429000"/>
            <a:ext cx="4810671" cy="27225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2" name="Google Shape;282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84253" y="3429000"/>
            <a:ext cx="4822418" cy="271480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3" name="Google Shape;283;p37"/>
          <p:cNvSpPr txBox="1"/>
          <p:nvPr/>
        </p:nvSpPr>
        <p:spPr>
          <a:xfrm>
            <a:off x="238804" y="174618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- 2006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8598" y="861654"/>
            <a:ext cx="9154803" cy="513469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9" name="Google Shape;289;p38"/>
          <p:cNvSpPr txBox="1"/>
          <p:nvPr/>
        </p:nvSpPr>
        <p:spPr>
          <a:xfrm>
            <a:off x="238804" y="174618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- 2006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8598" y="871180"/>
            <a:ext cx="9154803" cy="511563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95" name="Google Shape;295;p39"/>
          <p:cNvSpPr txBox="1"/>
          <p:nvPr/>
        </p:nvSpPr>
        <p:spPr>
          <a:xfrm>
            <a:off x="238804" y="174618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- 2006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142" y="633792"/>
            <a:ext cx="4998123" cy="279520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1" name="Google Shape;301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1" y="633791"/>
            <a:ext cx="4948554" cy="279520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2" name="Google Shape;302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4142" y="3533142"/>
            <a:ext cx="4998124" cy="281892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3" name="Google Shape;303;p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59737" y="3533143"/>
            <a:ext cx="4948554" cy="278164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04" name="Google Shape;304;p40"/>
          <p:cNvSpPr txBox="1"/>
          <p:nvPr/>
        </p:nvSpPr>
        <p:spPr>
          <a:xfrm>
            <a:off x="238804" y="174618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- 2006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2486" y="631247"/>
            <a:ext cx="9605284" cy="540589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10" name="Google Shape;310;p41"/>
          <p:cNvSpPr txBox="1"/>
          <p:nvPr/>
        </p:nvSpPr>
        <p:spPr>
          <a:xfrm>
            <a:off x="1585787" y="6003909"/>
            <a:ext cx="902042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Mindez részletesen megtalálható: </a:t>
            </a:r>
            <a:r>
              <a:rPr lang="hu-HU" sz="1800" b="1" u="sng">
                <a:solidFill>
                  <a:srgbClr val="0563C1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http://www.bmszki.hu/tekozlo-koldus-dosszie</a:t>
            </a:r>
            <a:r>
              <a:rPr lang="hu-HU" sz="1800" b="1">
                <a:solidFill>
                  <a:srgbClr val="0563C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és</a:t>
            </a:r>
            <a:r>
              <a:rPr lang="hu-HU" sz="1800" b="1">
                <a:solidFill>
                  <a:srgbClr val="0563C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1800" b="1" u="sng">
                <a:solidFill>
                  <a:srgbClr val="0563C1"/>
                </a:solidFill>
                <a:latin typeface="Cambria"/>
                <a:ea typeface="Cambria"/>
                <a:cs typeface="Cambria"/>
                <a:sym typeface="Cambr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https://www.gyoripeter.hu/</a:t>
            </a:r>
            <a:r>
              <a:rPr lang="hu-HU" sz="1800" b="1">
                <a:solidFill>
                  <a:srgbClr val="0563C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41"/>
          <p:cNvSpPr txBox="1"/>
          <p:nvPr/>
        </p:nvSpPr>
        <p:spPr>
          <a:xfrm>
            <a:off x="238804" y="174618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- 2006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2"/>
          <p:cNvSpPr txBox="1"/>
          <p:nvPr/>
        </p:nvSpPr>
        <p:spPr>
          <a:xfrm>
            <a:off x="280302" y="819593"/>
            <a:ext cx="7592460" cy="372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Az elmúlt 36 évről az én narratívám: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ez a változások és az úttévesztés változatlanságának a hosszú korszaka (volt).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Működött a </a:t>
            </a:r>
            <a:r>
              <a:rPr lang="hu-HU" sz="2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„tékozló koldus”</a:t>
            </a: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mások 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hu-HU" sz="2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„ruháját szaggatták”</a:t>
            </a: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eddig mindhiába…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Eközben hősies egyéni és intézményi kezdeményezések, segítő munkálatok tömege is folyt: meg kellett tanulnunk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„gúzsba kötve táncolni”</a:t>
            </a: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r>
              <a:rPr lang="hu-HU" sz="2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42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pic>
        <p:nvPicPr>
          <p:cNvPr id="318" name="Google Shape;318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7552" y="548348"/>
            <a:ext cx="3768029" cy="3667639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2"/>
          <p:cNvSpPr txBox="1"/>
          <p:nvPr/>
        </p:nvSpPr>
        <p:spPr>
          <a:xfrm>
            <a:off x="525627" y="4543689"/>
            <a:ext cx="11229954" cy="20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Ez az egész, elmúlt 36 évről szóló előadás akár szólhatott volna ezekről a hősies, kreatív kezdeményezésekről is.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Mi azonban most térjünk vissza azokra az egyéb javaslatokra, melyek megpróbálták kiszabadítani a mindennapi segítő munkálkodás e gúzsba kötő feltételek közül:</a:t>
            </a:r>
            <a:endParaRPr sz="2400" b="1" i="1">
              <a:solidFill>
                <a:srgbClr val="0070C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3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pic>
        <p:nvPicPr>
          <p:cNvPr id="325" name="Google Shape;325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5609" y="1286605"/>
            <a:ext cx="9380781" cy="520771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26" name="Google Shape;326;p43"/>
          <p:cNvSpPr txBox="1"/>
          <p:nvPr/>
        </p:nvSpPr>
        <p:spPr>
          <a:xfrm>
            <a:off x="1610404" y="363682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- 2012</a:t>
            </a:r>
            <a:endParaRPr/>
          </a:p>
        </p:txBody>
      </p:sp>
      <p:sp>
        <p:nvSpPr>
          <p:cNvPr id="327" name="Google Shape;327;p43"/>
          <p:cNvSpPr txBox="1"/>
          <p:nvPr/>
        </p:nvSpPr>
        <p:spPr>
          <a:xfrm>
            <a:off x="311680" y="733014"/>
            <a:ext cx="433065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Merre tovább?  Egyéb javaslatok:</a:t>
            </a:r>
            <a:endParaRPr/>
          </a:p>
        </p:txBody>
      </p:sp>
      <p:pic>
        <p:nvPicPr>
          <p:cNvPr id="328" name="Google Shape;328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31954" y="557222"/>
            <a:ext cx="3654436" cy="729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4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pic>
        <p:nvPicPr>
          <p:cNvPr id="334" name="Google Shape;334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66395" y="1190639"/>
            <a:ext cx="8459210" cy="551911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35" name="Google Shape;335;p44"/>
          <p:cNvSpPr txBox="1"/>
          <p:nvPr/>
        </p:nvSpPr>
        <p:spPr>
          <a:xfrm>
            <a:off x="1641811" y="389472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- 2012</a:t>
            </a:r>
            <a:endParaRPr/>
          </a:p>
        </p:txBody>
      </p:sp>
      <p:pic>
        <p:nvPicPr>
          <p:cNvPr id="336" name="Google Shape;336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71169" y="461256"/>
            <a:ext cx="3654436" cy="729383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44"/>
          <p:cNvSpPr txBox="1"/>
          <p:nvPr/>
        </p:nvSpPr>
        <p:spPr>
          <a:xfrm>
            <a:off x="311679" y="733014"/>
            <a:ext cx="431893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Merre tovább?  Egyéb javaslatok: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5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pic>
        <p:nvPicPr>
          <p:cNvPr id="343" name="Google Shape;343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30912" y="1137125"/>
            <a:ext cx="8530176" cy="557263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4" name="Google Shape;344;p45"/>
          <p:cNvSpPr txBox="1"/>
          <p:nvPr/>
        </p:nvSpPr>
        <p:spPr>
          <a:xfrm>
            <a:off x="1641811" y="363682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- 2012</a:t>
            </a:r>
            <a:endParaRPr/>
          </a:p>
        </p:txBody>
      </p:sp>
      <p:pic>
        <p:nvPicPr>
          <p:cNvPr id="345" name="Google Shape;345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6652" y="407742"/>
            <a:ext cx="3654436" cy="729383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5"/>
          <p:cNvSpPr txBox="1"/>
          <p:nvPr/>
        </p:nvSpPr>
        <p:spPr>
          <a:xfrm>
            <a:off x="311680" y="733014"/>
            <a:ext cx="438927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Merre tovább?  Egyéb javaslatok: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6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352" name="Google Shape;352;p46"/>
          <p:cNvSpPr txBox="1">
            <a:spLocks noGrp="1"/>
          </p:cNvSpPr>
          <p:nvPr>
            <p:ph type="ctrTitle"/>
          </p:nvPr>
        </p:nvSpPr>
        <p:spPr>
          <a:xfrm>
            <a:off x="4775200" y="363682"/>
            <a:ext cx="4769906" cy="760776"/>
          </a:xfrm>
          <a:prstGeom prst="rect">
            <a:avLst/>
          </a:prstGeom>
          <a:gradFill>
            <a:gsLst>
              <a:gs pos="0">
                <a:srgbClr val="A603AB"/>
              </a:gs>
              <a:gs pos="21001">
                <a:srgbClr val="0819FB">
                  <a:alpha val="85490"/>
                </a:srgbClr>
              </a:gs>
              <a:gs pos="35001">
                <a:srgbClr val="1A8D48">
                  <a:alpha val="75686"/>
                </a:srgbClr>
              </a:gs>
              <a:gs pos="52000">
                <a:srgbClr val="FFFF00">
                  <a:alpha val="64314"/>
                </a:srgbClr>
              </a:gs>
              <a:gs pos="73000">
                <a:srgbClr val="EE3F17">
                  <a:alpha val="49804"/>
                </a:srgbClr>
              </a:gs>
              <a:gs pos="88000">
                <a:srgbClr val="E81766">
                  <a:alpha val="39216"/>
                </a:srgbClr>
              </a:gs>
              <a:gs pos="100000">
                <a:srgbClr val="A603AB">
                  <a:alpha val="3098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0000" tIns="46800" rIns="90000" bIns="468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None/>
            </a:pPr>
            <a:r>
              <a:rPr lang="hu-HU" sz="20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Vissza- és előretekintés – a hajléktalanügy 4+4 éve</a:t>
            </a:r>
            <a:br>
              <a:rPr lang="hu-HU" sz="2000">
                <a:latin typeface="Cambria"/>
                <a:ea typeface="Cambria"/>
                <a:cs typeface="Cambria"/>
                <a:sym typeface="Cambria"/>
              </a:rPr>
            </a:br>
            <a:r>
              <a:rPr lang="hu-HU" sz="2000">
                <a:latin typeface="Cambria"/>
                <a:ea typeface="Cambria"/>
                <a:cs typeface="Cambria"/>
                <a:sym typeface="Cambria"/>
              </a:rPr>
              <a:t>Hajléktalanügyi országos konferencia 2013.</a:t>
            </a:r>
            <a:endParaRPr/>
          </a:p>
        </p:txBody>
      </p:sp>
      <p:pic>
        <p:nvPicPr>
          <p:cNvPr id="353" name="Google Shape;353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25306" y="1133124"/>
            <a:ext cx="6019800" cy="206707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54" name="Google Shape;354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0194" y="3291010"/>
            <a:ext cx="5677493" cy="339237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55" name="Google Shape;355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6000" y="3291010"/>
            <a:ext cx="5835806" cy="339237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6" name="Google Shape;356;p46"/>
          <p:cNvSpPr txBox="1"/>
          <p:nvPr/>
        </p:nvSpPr>
        <p:spPr>
          <a:xfrm>
            <a:off x="1610714" y="363682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- 2013</a:t>
            </a:r>
            <a:endParaRPr/>
          </a:p>
        </p:txBody>
      </p:sp>
      <p:sp>
        <p:nvSpPr>
          <p:cNvPr id="357" name="Google Shape;357;p46"/>
          <p:cNvSpPr txBox="1"/>
          <p:nvPr/>
        </p:nvSpPr>
        <p:spPr>
          <a:xfrm>
            <a:off x="311679" y="733014"/>
            <a:ext cx="414308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Merre tovább?  Egyéb javaslatok: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7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pic>
        <p:nvPicPr>
          <p:cNvPr id="363" name="Google Shape;363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37863" y="1347811"/>
            <a:ext cx="8266769" cy="496897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4" name="Google Shape;364;p47"/>
          <p:cNvSpPr txBox="1"/>
          <p:nvPr/>
        </p:nvSpPr>
        <p:spPr>
          <a:xfrm>
            <a:off x="1610714" y="363682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- 2013</a:t>
            </a:r>
            <a:endParaRPr/>
          </a:p>
        </p:txBody>
      </p:sp>
      <p:sp>
        <p:nvSpPr>
          <p:cNvPr id="365" name="Google Shape;365;p47"/>
          <p:cNvSpPr txBox="1"/>
          <p:nvPr/>
        </p:nvSpPr>
        <p:spPr>
          <a:xfrm>
            <a:off x="311680" y="733014"/>
            <a:ext cx="426032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Merre tovább?  Egyéb javaslatok:</a:t>
            </a:r>
            <a:endParaRPr/>
          </a:p>
        </p:txBody>
      </p:sp>
      <p:sp>
        <p:nvSpPr>
          <p:cNvPr id="366" name="Google Shape;366;p47"/>
          <p:cNvSpPr txBox="1">
            <a:spLocks noGrp="1"/>
          </p:cNvSpPr>
          <p:nvPr>
            <p:ph type="ctrTitle"/>
          </p:nvPr>
        </p:nvSpPr>
        <p:spPr>
          <a:xfrm>
            <a:off x="5734726" y="587035"/>
            <a:ext cx="4769906" cy="760776"/>
          </a:xfrm>
          <a:prstGeom prst="rect">
            <a:avLst/>
          </a:prstGeom>
          <a:gradFill>
            <a:gsLst>
              <a:gs pos="0">
                <a:srgbClr val="A603AB"/>
              </a:gs>
              <a:gs pos="21001">
                <a:srgbClr val="0819FB">
                  <a:alpha val="85490"/>
                </a:srgbClr>
              </a:gs>
              <a:gs pos="35001">
                <a:srgbClr val="1A8D48">
                  <a:alpha val="75686"/>
                </a:srgbClr>
              </a:gs>
              <a:gs pos="52000">
                <a:srgbClr val="FFFF00">
                  <a:alpha val="64314"/>
                </a:srgbClr>
              </a:gs>
              <a:gs pos="73000">
                <a:srgbClr val="EE3F17">
                  <a:alpha val="49804"/>
                </a:srgbClr>
              </a:gs>
              <a:gs pos="88000">
                <a:srgbClr val="E81766">
                  <a:alpha val="39216"/>
                </a:srgbClr>
              </a:gs>
              <a:gs pos="100000">
                <a:srgbClr val="A603AB">
                  <a:alpha val="3098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0000" tIns="46800" rIns="90000" bIns="468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None/>
            </a:pPr>
            <a:r>
              <a:rPr lang="hu-HU" sz="20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Vissza- és előretekintés – a hajléktalanügy 4+4 éve</a:t>
            </a:r>
            <a:br>
              <a:rPr lang="hu-HU" sz="2000">
                <a:latin typeface="Cambria"/>
                <a:ea typeface="Cambria"/>
                <a:cs typeface="Cambria"/>
                <a:sym typeface="Cambria"/>
              </a:rPr>
            </a:br>
            <a:r>
              <a:rPr lang="hu-HU" sz="2000">
                <a:latin typeface="Cambria"/>
                <a:ea typeface="Cambria"/>
                <a:cs typeface="Cambria"/>
                <a:sym typeface="Cambria"/>
              </a:rPr>
              <a:t>Hajléktalanügyi országos konferencia 2013.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8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pic>
        <p:nvPicPr>
          <p:cNvPr id="372" name="Google Shape;372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8232" y="1502456"/>
            <a:ext cx="8015433" cy="521381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73" name="Google Shape;373;p48"/>
          <p:cNvSpPr txBox="1"/>
          <p:nvPr/>
        </p:nvSpPr>
        <p:spPr>
          <a:xfrm>
            <a:off x="1641811" y="363682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- 2013</a:t>
            </a:r>
            <a:endParaRPr/>
          </a:p>
        </p:txBody>
      </p:sp>
      <p:sp>
        <p:nvSpPr>
          <p:cNvPr id="374" name="Google Shape;374;p48"/>
          <p:cNvSpPr txBox="1"/>
          <p:nvPr/>
        </p:nvSpPr>
        <p:spPr>
          <a:xfrm>
            <a:off x="311680" y="733014"/>
            <a:ext cx="423687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Merre tovább?  Egyéb javaslatok:</a:t>
            </a:r>
            <a:endParaRPr/>
          </a:p>
        </p:txBody>
      </p:sp>
      <p:sp>
        <p:nvSpPr>
          <p:cNvPr id="375" name="Google Shape;375;p48"/>
          <p:cNvSpPr txBox="1"/>
          <p:nvPr/>
        </p:nvSpPr>
        <p:spPr>
          <a:xfrm>
            <a:off x="5443759" y="733014"/>
            <a:ext cx="4769906" cy="760776"/>
          </a:xfrm>
          <a:prstGeom prst="rect">
            <a:avLst/>
          </a:prstGeom>
          <a:gradFill>
            <a:gsLst>
              <a:gs pos="0">
                <a:srgbClr val="A603AB"/>
              </a:gs>
              <a:gs pos="21001">
                <a:srgbClr val="0819FB">
                  <a:alpha val="85490"/>
                </a:srgbClr>
              </a:gs>
              <a:gs pos="35001">
                <a:srgbClr val="1A8D48">
                  <a:alpha val="75686"/>
                </a:srgbClr>
              </a:gs>
              <a:gs pos="52000">
                <a:srgbClr val="FFFF00">
                  <a:alpha val="64314"/>
                </a:srgbClr>
              </a:gs>
              <a:gs pos="73000">
                <a:srgbClr val="EE3F17">
                  <a:alpha val="49804"/>
                </a:srgbClr>
              </a:gs>
              <a:gs pos="88000">
                <a:srgbClr val="E81766">
                  <a:alpha val="39216"/>
                </a:srgbClr>
              </a:gs>
              <a:gs pos="100000">
                <a:srgbClr val="A603AB">
                  <a:alpha val="3098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0000" tIns="46800" rIns="90000" bIns="46800" anchor="ctr" anchorCtr="0">
            <a:normAutofit fontScale="900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None/>
            </a:pPr>
            <a:r>
              <a:rPr lang="hu-HU" sz="20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Vissza- és előretekintés – a hajléktalanügy 4+4 éve</a:t>
            </a:r>
            <a:b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Hajléktalanügyi országos konferencia 2013.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9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pic>
        <p:nvPicPr>
          <p:cNvPr id="381" name="Google Shape;381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6418" y="1460311"/>
            <a:ext cx="5415026" cy="317838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82" name="Google Shape;382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09920" y="3077449"/>
            <a:ext cx="6214360" cy="327956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83" name="Google Shape;383;p49"/>
          <p:cNvSpPr txBox="1">
            <a:spLocks noGrp="1"/>
          </p:cNvSpPr>
          <p:nvPr>
            <p:ph type="ctrTitle"/>
          </p:nvPr>
        </p:nvSpPr>
        <p:spPr>
          <a:xfrm>
            <a:off x="6096000" y="2543908"/>
            <a:ext cx="5828280" cy="533540"/>
          </a:xfrm>
          <a:prstGeom prst="rect">
            <a:avLst/>
          </a:prstGeom>
          <a:gradFill>
            <a:gsLst>
              <a:gs pos="0">
                <a:srgbClr val="A603AB"/>
              </a:gs>
              <a:gs pos="21001">
                <a:srgbClr val="0819FB">
                  <a:alpha val="85490"/>
                </a:srgbClr>
              </a:gs>
              <a:gs pos="35001">
                <a:srgbClr val="1A8D48">
                  <a:alpha val="75686"/>
                </a:srgbClr>
              </a:gs>
              <a:gs pos="52000">
                <a:srgbClr val="FFFF00">
                  <a:alpha val="64314"/>
                </a:srgbClr>
              </a:gs>
              <a:gs pos="73000">
                <a:srgbClr val="EE3F17">
                  <a:alpha val="49804"/>
                </a:srgbClr>
              </a:gs>
              <a:gs pos="88000">
                <a:srgbClr val="E81766">
                  <a:alpha val="39216"/>
                </a:srgbClr>
              </a:gs>
              <a:gs pos="100000">
                <a:srgbClr val="A603AB">
                  <a:alpha val="3098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0000" tIns="46800" rIns="90000" bIns="468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mbria"/>
              <a:buNone/>
            </a:pPr>
            <a:r>
              <a:rPr lang="hu-HU" sz="20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Vissza- és előretekintés – a hajléktalanügy 4+4 éve</a:t>
            </a:r>
            <a:br>
              <a:rPr lang="hu-HU" sz="2000">
                <a:latin typeface="Cambria"/>
                <a:ea typeface="Cambria"/>
                <a:cs typeface="Cambria"/>
                <a:sym typeface="Cambria"/>
              </a:rPr>
            </a:br>
            <a:r>
              <a:rPr lang="hu-HU" sz="2000">
                <a:latin typeface="Cambria"/>
                <a:ea typeface="Cambria"/>
                <a:cs typeface="Cambria"/>
                <a:sym typeface="Cambria"/>
              </a:rPr>
              <a:t>Hajléktalanügyi országos konferencia 2013.</a:t>
            </a:r>
            <a:endParaRPr/>
          </a:p>
        </p:txBody>
      </p:sp>
      <p:sp>
        <p:nvSpPr>
          <p:cNvPr id="384" name="Google Shape;384;p49"/>
          <p:cNvSpPr txBox="1"/>
          <p:nvPr/>
        </p:nvSpPr>
        <p:spPr>
          <a:xfrm>
            <a:off x="1641811" y="405827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- 2013</a:t>
            </a:r>
            <a:endParaRPr/>
          </a:p>
        </p:txBody>
      </p:sp>
      <p:sp>
        <p:nvSpPr>
          <p:cNvPr id="385" name="Google Shape;385;p49"/>
          <p:cNvSpPr txBox="1"/>
          <p:nvPr/>
        </p:nvSpPr>
        <p:spPr>
          <a:xfrm>
            <a:off x="311679" y="733014"/>
            <a:ext cx="452995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Merre tovább?  Egyéb javaslatok:</a:t>
            </a:r>
            <a:endParaRPr/>
          </a:p>
        </p:txBody>
      </p:sp>
      <p:sp>
        <p:nvSpPr>
          <p:cNvPr id="386" name="Google Shape;386;p49"/>
          <p:cNvSpPr txBox="1"/>
          <p:nvPr/>
        </p:nvSpPr>
        <p:spPr>
          <a:xfrm>
            <a:off x="148925" y="6344828"/>
            <a:ext cx="5560995" cy="338554"/>
          </a:xfrm>
          <a:prstGeom prst="rect">
            <a:avLst/>
          </a:prstGeom>
          <a:solidFill>
            <a:srgbClr val="B3C6E7"/>
          </a:solidFill>
          <a:ln w="9525" cap="flat" cmpd="sng">
            <a:solidFill>
              <a:srgbClr val="1C30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Részletek: Győri Péter: Hajléktalanügyi országjelentés – 2013 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0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392" name="Google Shape;392;p50"/>
          <p:cNvSpPr txBox="1"/>
          <p:nvPr/>
        </p:nvSpPr>
        <p:spPr>
          <a:xfrm>
            <a:off x="370609" y="1244574"/>
            <a:ext cx="11450782" cy="5447645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Cambria"/>
              <a:buNone/>
            </a:pPr>
            <a:r>
              <a:rPr lang="hu-HU" sz="24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Ha megtörténne az Alaptörvény végrehajtása?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ambria"/>
              <a:buNone/>
            </a:pPr>
            <a:r>
              <a:rPr lang="hu-HU" sz="2000" b="1" i="0" u="none" strike="noStrike" cap="none">
                <a:solidFill>
                  <a:srgbClr val="002060"/>
                </a:solidFill>
                <a:latin typeface="Cambria"/>
                <a:ea typeface="Cambria"/>
                <a:cs typeface="Cambria"/>
                <a:sym typeface="Cambria"/>
              </a:rPr>
              <a:t>„XXII. cikk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ambria"/>
              <a:buNone/>
            </a:pPr>
            <a:r>
              <a:rPr lang="hu-HU" sz="2000" b="1" i="0" u="none" strike="noStrike" cap="none">
                <a:solidFill>
                  <a:srgbClr val="002060"/>
                </a:solidFill>
                <a:latin typeface="Cambria"/>
                <a:ea typeface="Cambria"/>
                <a:cs typeface="Cambria"/>
                <a:sym typeface="Cambria"/>
              </a:rPr>
              <a:t>(1) Magyarország törekszik arra, hogy az emberhez méltó lakhatás feltételeit és a közszolgáltatásokhoz való hozzáférést mindenki számára biztosítsa 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ambria"/>
              <a:buNone/>
            </a:pPr>
            <a:r>
              <a:rPr lang="hu-HU" sz="2000" b="1" i="0" u="none" strike="noStrike" cap="none">
                <a:solidFill>
                  <a:srgbClr val="002060"/>
                </a:solidFill>
                <a:latin typeface="Cambria"/>
                <a:ea typeface="Cambria"/>
                <a:cs typeface="Cambria"/>
                <a:sym typeface="Cambria"/>
              </a:rPr>
              <a:t>(2) Az emberhez méltó lakhatás feltételeinek a megteremtését az állam és a helyi önkormányzatok azzal is segítik, hogy törekszenek valamennyi hajlék nélkül élő személy számára szállást biztosítani.”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Cambria"/>
              <a:buNone/>
            </a:pPr>
            <a:r>
              <a:rPr lang="hu-HU" sz="2000" b="1" i="1" u="none" strike="noStrike" cap="none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Ebből valójában automatikusan adódik legalább három nagyobb teendő:</a:t>
            </a:r>
            <a:endParaRPr sz="2000" b="1" i="1" u="none" strike="noStrike" cap="none">
              <a:solidFill>
                <a:srgbClr val="0070C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endParaRPr sz="1000" b="1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ℵ"/>
            </a:pPr>
            <a:r>
              <a:rPr lang="hu-HU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 kormány készítsen átfogó és részletes cselekvési tervet </a:t>
            </a:r>
            <a:r>
              <a:rPr lang="hu-HU" sz="20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 minden polgár számára elérhető „emberhez méltó lakhatás feltételeinek” a biztosítására </a:t>
            </a:r>
            <a:r>
              <a:rPr lang="hu-HU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és gondoskodjon annak végrehajtásáról. </a:t>
            </a:r>
            <a:endParaRPr sz="2000" b="1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endParaRPr sz="1000" b="1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ℵ"/>
            </a:pPr>
            <a:r>
              <a:rPr lang="hu-HU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 kormány készítsen átfogó és részletes cselekvési tervet </a:t>
            </a:r>
            <a:r>
              <a:rPr lang="hu-HU" sz="20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 „minden hajlék nélkül élő személy számára elérhető szállás” biztosítására</a:t>
            </a:r>
            <a:r>
              <a:rPr lang="hu-HU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és gondoskodjon annak végrehajtásáról. </a:t>
            </a:r>
            <a:endParaRPr sz="2000" b="1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endParaRPr sz="1000" b="1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-127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ℵ"/>
            </a:pPr>
            <a:r>
              <a:rPr lang="hu-HU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az Országgyűlés teremtse meg azt a szabályozási, finanszírozási környezetet, mely lehetővé teszi, hogy </a:t>
            </a:r>
            <a:r>
              <a:rPr lang="hu-HU" sz="20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 helyi önkormányzatok biztosítsanak minden hajlék nélkül élő személy számára elérhető szállást.</a:t>
            </a:r>
            <a:endParaRPr sz="2000" b="1" i="0" u="none" strike="noStrike" cap="none">
              <a:solidFill>
                <a:srgbClr val="C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93" name="Google Shape;393;p50"/>
          <p:cNvSpPr/>
          <p:nvPr/>
        </p:nvSpPr>
        <p:spPr>
          <a:xfrm>
            <a:off x="4829576" y="733014"/>
            <a:ext cx="6991815" cy="535259"/>
          </a:xfrm>
          <a:prstGeom prst="rect">
            <a:avLst/>
          </a:prstGeom>
          <a:gradFill>
            <a:gsLst>
              <a:gs pos="0">
                <a:srgbClr val="A603AB">
                  <a:alpha val="50980"/>
                </a:srgbClr>
              </a:gs>
              <a:gs pos="12000">
                <a:srgbClr val="E81766">
                  <a:alpha val="50980"/>
                </a:srgbClr>
              </a:gs>
              <a:gs pos="27000">
                <a:srgbClr val="EE3F17">
                  <a:alpha val="50588"/>
                </a:srgbClr>
              </a:gs>
              <a:gs pos="48000">
                <a:srgbClr val="FFFF00">
                  <a:alpha val="50588"/>
                </a:srgbClr>
              </a:gs>
              <a:gs pos="64999">
                <a:srgbClr val="1A8D48">
                  <a:alpha val="50196"/>
                </a:srgbClr>
              </a:gs>
              <a:gs pos="78999">
                <a:srgbClr val="0819FB">
                  <a:alpha val="50196"/>
                </a:srgbClr>
              </a:gs>
              <a:gs pos="100000">
                <a:srgbClr val="A603AB">
                  <a:alpha val="50196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Reggeli időutazás - Asszociációk pirkadattól alkonyatig</a:t>
            </a:r>
            <a:br>
              <a:rPr lang="hu-HU" sz="2000" b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hu-HU" sz="2000" b="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Hajléktalanügyi országos konferencia 2014.</a:t>
            </a:r>
            <a:endParaRPr/>
          </a:p>
        </p:txBody>
      </p:sp>
      <p:sp>
        <p:nvSpPr>
          <p:cNvPr id="394" name="Google Shape;394;p50"/>
          <p:cNvSpPr txBox="1"/>
          <p:nvPr/>
        </p:nvSpPr>
        <p:spPr>
          <a:xfrm>
            <a:off x="1641811" y="363682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- 2014</a:t>
            </a:r>
            <a:endParaRPr/>
          </a:p>
        </p:txBody>
      </p:sp>
      <p:sp>
        <p:nvSpPr>
          <p:cNvPr id="395" name="Google Shape;395;p50"/>
          <p:cNvSpPr txBox="1"/>
          <p:nvPr/>
        </p:nvSpPr>
        <p:spPr>
          <a:xfrm>
            <a:off x="311680" y="733014"/>
            <a:ext cx="415481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Merre tovább?  Egyéb javaslatok: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1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401" name="Google Shape;401;p51"/>
          <p:cNvSpPr txBox="1"/>
          <p:nvPr/>
        </p:nvSpPr>
        <p:spPr>
          <a:xfrm>
            <a:off x="311680" y="1502456"/>
            <a:ext cx="11695115" cy="4832092"/>
          </a:xfrm>
          <a:prstGeom prst="rect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Ha megtörténne az Önkormányzati (sarkalatos) törvény végrehajtása?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1F3864"/>
                </a:solidFill>
                <a:latin typeface="Cambria"/>
                <a:ea typeface="Cambria"/>
                <a:cs typeface="Cambria"/>
                <a:sym typeface="Cambria"/>
              </a:rPr>
              <a:t>„13. § (1)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1F3864"/>
                </a:solidFill>
                <a:latin typeface="Cambria"/>
                <a:ea typeface="Cambria"/>
                <a:cs typeface="Cambria"/>
                <a:sym typeface="Cambria"/>
              </a:rPr>
              <a:t>A helyi közügyek, valamint a helyben biztosítható közfeladatok körében ellátandó helyi önkormányzati feladatok különösen: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1F3864"/>
                </a:solidFill>
                <a:latin typeface="Cambria"/>
                <a:ea typeface="Cambria"/>
                <a:cs typeface="Cambria"/>
                <a:sym typeface="Cambria"/>
              </a:rPr>
              <a:t>10. a területén hajléktalanná vált személyek ellátásának és rehabilitációjának, valamint a hajléktalanná válás megelőzésének biztosítása;”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 i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Ebből a törvényi előírásból szintén igencsak számos teendő következik, de annyi bizonyosan, hogy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-1270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ℵ"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minden helyi önkormányzat készítsen középtávú programot és éves tervet </a:t>
            </a:r>
            <a:endParaRPr/>
          </a:p>
          <a:p>
            <a:pPr marL="457200" marR="0" lvl="1" indent="-1270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hu-HU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 területén </a:t>
            </a:r>
            <a:r>
              <a:rPr lang="hu-HU" sz="20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hajléktalanná vált személyek ellátására</a:t>
            </a:r>
            <a:endParaRPr/>
          </a:p>
          <a:p>
            <a:pPr marL="457200" marR="0" lvl="1" indent="-1270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hu-HU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 hajléktalanná vált személyek </a:t>
            </a:r>
            <a:r>
              <a:rPr lang="hu-HU" sz="20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rehabilitációjára</a:t>
            </a:r>
            <a:endParaRPr/>
          </a:p>
          <a:p>
            <a:pPr marL="457200" marR="0" lvl="1" indent="-1270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hu-HU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 hajléktalanná válás </a:t>
            </a:r>
            <a:r>
              <a:rPr lang="hu-HU" sz="2000" b="1" i="0" u="none" strike="noStrike" cap="none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megelőzősére</a:t>
            </a:r>
            <a:r>
              <a:rPr lang="hu-HU" sz="2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vonatkozóan és</a:t>
            </a:r>
            <a:endParaRPr sz="20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-1270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ℵ"/>
            </a:pP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 kormány teremtse meg azt a finanszírozási, szabályozási környezetet, mely </a:t>
            </a: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e kötelező önkormányzati feladat végrehajtását lehetővé teszi 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minden helyi önkormányzat esetében.	</a:t>
            </a:r>
            <a:endParaRPr/>
          </a:p>
        </p:txBody>
      </p:sp>
      <p:sp>
        <p:nvSpPr>
          <p:cNvPr id="402" name="Google Shape;402;p51"/>
          <p:cNvSpPr/>
          <p:nvPr/>
        </p:nvSpPr>
        <p:spPr>
          <a:xfrm>
            <a:off x="5014980" y="969864"/>
            <a:ext cx="6991815" cy="535259"/>
          </a:xfrm>
          <a:prstGeom prst="rect">
            <a:avLst/>
          </a:prstGeom>
          <a:gradFill>
            <a:gsLst>
              <a:gs pos="0">
                <a:srgbClr val="A603AB">
                  <a:alpha val="50980"/>
                </a:srgbClr>
              </a:gs>
              <a:gs pos="12000">
                <a:srgbClr val="E81766">
                  <a:alpha val="50980"/>
                </a:srgbClr>
              </a:gs>
              <a:gs pos="27000">
                <a:srgbClr val="EE3F17">
                  <a:alpha val="50588"/>
                </a:srgbClr>
              </a:gs>
              <a:gs pos="48000">
                <a:srgbClr val="FFFF00">
                  <a:alpha val="50588"/>
                </a:srgbClr>
              </a:gs>
              <a:gs pos="64999">
                <a:srgbClr val="1A8D48">
                  <a:alpha val="50196"/>
                </a:srgbClr>
              </a:gs>
              <a:gs pos="78999">
                <a:srgbClr val="0819FB">
                  <a:alpha val="50196"/>
                </a:srgbClr>
              </a:gs>
              <a:gs pos="100000">
                <a:srgbClr val="A603AB">
                  <a:alpha val="50196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Reggeli időutazás - Asszociációk pirkadattól alkonyatig</a:t>
            </a:r>
            <a:br>
              <a:rPr lang="hu-HU" sz="2000" b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hu-HU" sz="2000" b="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Hajléktalanügyi országos konferencia 2014.</a:t>
            </a:r>
            <a:endParaRPr/>
          </a:p>
        </p:txBody>
      </p:sp>
      <p:sp>
        <p:nvSpPr>
          <p:cNvPr id="403" name="Google Shape;403;p51"/>
          <p:cNvSpPr txBox="1"/>
          <p:nvPr/>
        </p:nvSpPr>
        <p:spPr>
          <a:xfrm>
            <a:off x="1641811" y="359284"/>
            <a:ext cx="1959429" cy="369332"/>
          </a:xfrm>
          <a:prstGeom prst="rect">
            <a:avLst/>
          </a:prstGeom>
          <a:solidFill>
            <a:srgbClr val="DDEAF6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Időutazás - 2014</a:t>
            </a:r>
            <a:endParaRPr/>
          </a:p>
        </p:txBody>
      </p:sp>
      <p:sp>
        <p:nvSpPr>
          <p:cNvPr id="404" name="Google Shape;404;p51"/>
          <p:cNvSpPr txBox="1"/>
          <p:nvPr/>
        </p:nvSpPr>
        <p:spPr>
          <a:xfrm>
            <a:off x="311679" y="733014"/>
            <a:ext cx="409619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Merre tovább?  Egyéb javaslatok: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2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410" name="Google Shape;410;p52"/>
          <p:cNvSpPr txBox="1"/>
          <p:nvPr/>
        </p:nvSpPr>
        <p:spPr>
          <a:xfrm>
            <a:off x="335280" y="907134"/>
            <a:ext cx="746180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Súlyponti teendők ma a változás érdekében</a:t>
            </a:r>
            <a:endParaRPr/>
          </a:p>
        </p:txBody>
      </p:sp>
      <p:sp>
        <p:nvSpPr>
          <p:cNvPr id="411" name="Google Shape;411;p52"/>
          <p:cNvSpPr/>
          <p:nvPr/>
        </p:nvSpPr>
        <p:spPr>
          <a:xfrm>
            <a:off x="6984511" y="4911762"/>
            <a:ext cx="4617111" cy="1362426"/>
          </a:xfrm>
          <a:prstGeom prst="ellipse">
            <a:avLst/>
          </a:prstGeom>
          <a:solidFill>
            <a:srgbClr val="F7CAAC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jó munkahelyek – eredmények, sikerélmények, megoldható helyzetek</a:t>
            </a:r>
            <a:endParaRPr sz="18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12" name="Google Shape;412;p52"/>
          <p:cNvSpPr/>
          <p:nvPr/>
        </p:nvSpPr>
        <p:spPr>
          <a:xfrm>
            <a:off x="5059324" y="3018682"/>
            <a:ext cx="1998415" cy="764953"/>
          </a:xfrm>
          <a:prstGeom prst="ellipse">
            <a:avLst/>
          </a:prstGeom>
          <a:solidFill>
            <a:srgbClr val="A5A5A5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professzió</a:t>
            </a:r>
            <a:endParaRPr sz="18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13" name="Google Shape;413;p52"/>
          <p:cNvSpPr/>
          <p:nvPr/>
        </p:nvSpPr>
        <p:spPr>
          <a:xfrm>
            <a:off x="507557" y="2943520"/>
            <a:ext cx="2160934" cy="764953"/>
          </a:xfrm>
          <a:prstGeom prst="ellipse">
            <a:avLst/>
          </a:prstGeom>
          <a:solidFill>
            <a:srgbClr val="FFFF66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szolidarítás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52"/>
          <p:cNvSpPr/>
          <p:nvPr/>
        </p:nvSpPr>
        <p:spPr>
          <a:xfrm>
            <a:off x="436417" y="4732232"/>
            <a:ext cx="2303215" cy="764953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megbecsülés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52"/>
          <p:cNvSpPr/>
          <p:nvPr/>
        </p:nvSpPr>
        <p:spPr>
          <a:xfrm>
            <a:off x="2122634" y="5613624"/>
            <a:ext cx="3097298" cy="764953"/>
          </a:xfrm>
          <a:prstGeom prst="ellipse">
            <a:avLst/>
          </a:prstGeom>
          <a:solidFill>
            <a:srgbClr val="00B050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minőségbiztosítás</a:t>
            </a:r>
            <a:endParaRPr sz="18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16" name="Google Shape;416;p52"/>
          <p:cNvSpPr/>
          <p:nvPr/>
        </p:nvSpPr>
        <p:spPr>
          <a:xfrm>
            <a:off x="4026489" y="4134759"/>
            <a:ext cx="3097298" cy="1362426"/>
          </a:xfrm>
          <a:prstGeom prst="ellipse">
            <a:avLst/>
          </a:prstGeom>
          <a:solidFill>
            <a:srgbClr val="B3C6E7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emberközpontú szemlélet, szabályozás, finanszírozás</a:t>
            </a:r>
            <a:endParaRPr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52"/>
          <p:cNvSpPr/>
          <p:nvPr/>
        </p:nvSpPr>
        <p:spPr>
          <a:xfrm>
            <a:off x="5474687" y="1728474"/>
            <a:ext cx="1998415" cy="764953"/>
          </a:xfrm>
          <a:prstGeom prst="ellipse">
            <a:avLst/>
          </a:prstGeom>
          <a:solidFill>
            <a:srgbClr val="00B0F0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képzések</a:t>
            </a:r>
            <a:endParaRPr sz="18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18" name="Google Shape;418;p52"/>
          <p:cNvSpPr/>
          <p:nvPr/>
        </p:nvSpPr>
        <p:spPr>
          <a:xfrm>
            <a:off x="114091" y="1919761"/>
            <a:ext cx="2455615" cy="764953"/>
          </a:xfrm>
          <a:prstGeom prst="ellipse">
            <a:avLst/>
          </a:prstGeom>
          <a:solidFill>
            <a:srgbClr val="92D050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érdekvédelem</a:t>
            </a:r>
            <a:endParaRPr sz="18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19" name="Google Shape;419;p52"/>
          <p:cNvSpPr/>
          <p:nvPr/>
        </p:nvSpPr>
        <p:spPr>
          <a:xfrm>
            <a:off x="2262602" y="3668472"/>
            <a:ext cx="1998415" cy="764953"/>
          </a:xfrm>
          <a:prstGeom prst="ellipse">
            <a:avLst/>
          </a:prstGeom>
          <a:solidFill>
            <a:srgbClr val="FF99FF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összefogás</a:t>
            </a:r>
            <a:endParaRPr sz="18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20" name="Google Shape;420;p52"/>
          <p:cNvSpPr/>
          <p:nvPr/>
        </p:nvSpPr>
        <p:spPr>
          <a:xfrm>
            <a:off x="2887808" y="2573955"/>
            <a:ext cx="1998415" cy="764953"/>
          </a:xfrm>
          <a:prstGeom prst="ellipse">
            <a:avLst/>
          </a:prstGeom>
          <a:solidFill>
            <a:srgbClr val="F31A15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béremelés</a:t>
            </a:r>
            <a:endParaRPr sz="1800" b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421" name="Google Shape;421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97083" y="1400002"/>
            <a:ext cx="3887360" cy="291552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52"/>
          <p:cNvSpPr/>
          <p:nvPr/>
        </p:nvSpPr>
        <p:spPr>
          <a:xfrm>
            <a:off x="2668492" y="1536872"/>
            <a:ext cx="2551440" cy="764953"/>
          </a:xfrm>
          <a:prstGeom prst="ellipse">
            <a:avLst/>
          </a:prstGeom>
          <a:solidFill>
            <a:srgbClr val="002060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800"/>
              <a:buFont typeface="Cambria"/>
              <a:buNone/>
            </a:pPr>
            <a:r>
              <a:rPr lang="hu-HU" sz="1800" b="1">
                <a:solidFill>
                  <a:srgbClr val="FFFF00"/>
                </a:solidFill>
                <a:highlight>
                  <a:srgbClr val="000080"/>
                </a:highlight>
                <a:latin typeface="Cambria"/>
                <a:ea typeface="Cambria"/>
                <a:cs typeface="Cambria"/>
                <a:sym typeface="Cambria"/>
              </a:rPr>
              <a:t>önszerveződés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3"/>
          <p:cNvSpPr txBox="1"/>
          <p:nvPr/>
        </p:nvSpPr>
        <p:spPr>
          <a:xfrm>
            <a:off x="436418" y="363682"/>
            <a:ext cx="1080655" cy="369332"/>
          </a:xfrm>
          <a:prstGeom prst="rect">
            <a:avLst/>
          </a:prstGeom>
          <a:solidFill>
            <a:srgbClr val="F4B08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Calibri"/>
              <a:buNone/>
            </a:pPr>
            <a:r>
              <a:rPr lang="hu-HU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„</a:t>
            </a:r>
            <a:r>
              <a:rPr lang="hu-HU" sz="18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36 év”</a:t>
            </a:r>
            <a:endParaRPr/>
          </a:p>
        </p:txBody>
      </p:sp>
      <p:sp>
        <p:nvSpPr>
          <p:cNvPr id="428" name="Google Shape;428;p53"/>
          <p:cNvSpPr txBox="1"/>
          <p:nvPr/>
        </p:nvSpPr>
        <p:spPr>
          <a:xfrm>
            <a:off x="344977" y="733014"/>
            <a:ext cx="916478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0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Döntéstámogató szerveződések, együttműködések, egyebek…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i="1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melyekben számtalan szervezet szakemberei ma is együttműködnek </a:t>
            </a:r>
            <a:endParaRPr sz="1800" b="1" i="1">
              <a:solidFill>
                <a:srgbClr val="0070C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429" name="Google Shape;429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73700" y="140557"/>
            <a:ext cx="1714758" cy="129359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53"/>
          <p:cNvSpPr/>
          <p:nvPr/>
        </p:nvSpPr>
        <p:spPr>
          <a:xfrm>
            <a:off x="8963623" y="1713695"/>
            <a:ext cx="3024835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45C4FF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1D2228"/>
                </a:solidFill>
                <a:latin typeface="Cambria"/>
                <a:ea typeface="Cambria"/>
                <a:cs typeface="Cambria"/>
                <a:sym typeface="Cambria"/>
              </a:rPr>
              <a:t>Publikációk, kiadványok, egyebek</a:t>
            </a:r>
            <a:endParaRPr sz="1800" b="1">
              <a:solidFill>
                <a:srgbClr val="1D222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31" name="Google Shape;431;p53"/>
          <p:cNvSpPr/>
          <p:nvPr/>
        </p:nvSpPr>
        <p:spPr>
          <a:xfrm>
            <a:off x="6025852" y="3431797"/>
            <a:ext cx="2651168" cy="87032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2A2A2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Összefogás Közalapítvány? (forráselosztó)</a:t>
            </a:r>
            <a:endParaRPr sz="18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53"/>
          <p:cNvSpPr/>
          <p:nvPr/>
        </p:nvSpPr>
        <p:spPr>
          <a:xfrm>
            <a:off x="6025851" y="2472148"/>
            <a:ext cx="2623224" cy="86376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Hajléktalanokért Közalapítvány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(forráselosztó)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53"/>
          <p:cNvSpPr/>
          <p:nvPr/>
        </p:nvSpPr>
        <p:spPr>
          <a:xfrm>
            <a:off x="9080228" y="3760712"/>
            <a:ext cx="2895598" cy="8637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E499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OTTHONTALANUL…Tégy az emberért! Kötet-sorozat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53"/>
          <p:cNvSpPr/>
          <p:nvPr/>
        </p:nvSpPr>
        <p:spPr>
          <a:xfrm>
            <a:off x="7262384" y="5835716"/>
            <a:ext cx="1386691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2A2A2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Hajszolt Hírlap?</a:t>
            </a:r>
            <a:endParaRPr sz="18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53"/>
          <p:cNvSpPr/>
          <p:nvPr/>
        </p:nvSpPr>
        <p:spPr>
          <a:xfrm>
            <a:off x="879663" y="2488654"/>
            <a:ext cx="1274819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7474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SZÁÉF</a:t>
            </a:r>
            <a:endParaRPr/>
          </a:p>
        </p:txBody>
      </p:sp>
      <p:sp>
        <p:nvSpPr>
          <p:cNvPr id="436" name="Google Shape;436;p53"/>
          <p:cNvSpPr/>
          <p:nvPr/>
        </p:nvSpPr>
        <p:spPr>
          <a:xfrm>
            <a:off x="8794291" y="5798848"/>
            <a:ext cx="1488440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2A2A2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Periféria füzetek?</a:t>
            </a:r>
            <a:endParaRPr sz="18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53"/>
          <p:cNvSpPr/>
          <p:nvPr/>
        </p:nvSpPr>
        <p:spPr>
          <a:xfrm>
            <a:off x="3190092" y="3226477"/>
            <a:ext cx="2871660" cy="87032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7CEB99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Regionális Diszpécser Központok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53"/>
          <p:cNvSpPr/>
          <p:nvPr/>
        </p:nvSpPr>
        <p:spPr>
          <a:xfrm>
            <a:off x="114154" y="4192592"/>
            <a:ext cx="2976140" cy="138342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2A2A2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Hajléktalan Szolgálatok Tagjainak Országos Egyesülete (HAJSZOLT) ??</a:t>
            </a:r>
            <a:endParaRPr sz="18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53"/>
          <p:cNvSpPr/>
          <p:nvPr/>
        </p:nvSpPr>
        <p:spPr>
          <a:xfrm>
            <a:off x="580490" y="5798848"/>
            <a:ext cx="2011680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2A2A2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Tízek Tanácsa?</a:t>
            </a:r>
            <a:endParaRPr sz="18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53"/>
          <p:cNvSpPr/>
          <p:nvPr/>
        </p:nvSpPr>
        <p:spPr>
          <a:xfrm>
            <a:off x="530542" y="1754798"/>
            <a:ext cx="2139678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45C4FF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1D2228"/>
                </a:solidFill>
                <a:latin typeface="Cambria"/>
                <a:ea typeface="Cambria"/>
                <a:cs typeface="Cambria"/>
                <a:sym typeface="Cambria"/>
              </a:rPr>
              <a:t>Érdekvédelmi szervezetek</a:t>
            </a:r>
            <a:endParaRPr sz="1800" b="1">
              <a:solidFill>
                <a:srgbClr val="1D222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41" name="Google Shape;441;p53"/>
          <p:cNvSpPr/>
          <p:nvPr/>
        </p:nvSpPr>
        <p:spPr>
          <a:xfrm>
            <a:off x="4513433" y="1525634"/>
            <a:ext cx="3024835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45C4FF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rgbClr val="1D2228"/>
                </a:solidFill>
                <a:latin typeface="Cambria"/>
                <a:ea typeface="Cambria"/>
                <a:cs typeface="Cambria"/>
                <a:sym typeface="Cambria"/>
              </a:rPr>
              <a:t>Módszertani, elemző, forráselosztó</a:t>
            </a:r>
            <a:endParaRPr sz="1800" b="1">
              <a:solidFill>
                <a:srgbClr val="1D222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42" name="Google Shape;442;p53"/>
          <p:cNvSpPr/>
          <p:nvPr/>
        </p:nvSpPr>
        <p:spPr>
          <a:xfrm>
            <a:off x="10400002" y="5798848"/>
            <a:ext cx="1620371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2A2A2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Pro Domo füzetek?</a:t>
            </a:r>
            <a:endParaRPr sz="18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53"/>
          <p:cNvSpPr/>
          <p:nvPr/>
        </p:nvSpPr>
        <p:spPr>
          <a:xfrm>
            <a:off x="8923235" y="2404846"/>
            <a:ext cx="3209584" cy="120881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00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Intézményi kiadványok, beszámolók (BMSZKI, Málta, Menhely…)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53"/>
          <p:cNvSpPr/>
          <p:nvPr/>
        </p:nvSpPr>
        <p:spPr>
          <a:xfrm>
            <a:off x="3469408" y="4198831"/>
            <a:ext cx="2519680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538135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Menhely – Málta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konzorcium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53"/>
          <p:cNvSpPr/>
          <p:nvPr/>
        </p:nvSpPr>
        <p:spPr>
          <a:xfrm>
            <a:off x="3438529" y="4864049"/>
            <a:ext cx="2623223" cy="86376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8D08C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BMSZKI – Málta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konzorcium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(BUSZSZH)</a:t>
            </a:r>
            <a:endParaRPr/>
          </a:p>
        </p:txBody>
      </p:sp>
      <p:sp>
        <p:nvSpPr>
          <p:cNvPr id="446" name="Google Shape;446;p53"/>
          <p:cNvSpPr/>
          <p:nvPr/>
        </p:nvSpPr>
        <p:spPr>
          <a:xfrm>
            <a:off x="325562" y="3226477"/>
            <a:ext cx="1274819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0000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SZÁD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53"/>
          <p:cNvSpPr/>
          <p:nvPr/>
        </p:nvSpPr>
        <p:spPr>
          <a:xfrm>
            <a:off x="1641583" y="3236476"/>
            <a:ext cx="1274819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FF00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SzMME</a:t>
            </a:r>
            <a:endParaRPr/>
          </a:p>
        </p:txBody>
      </p:sp>
      <p:sp>
        <p:nvSpPr>
          <p:cNvPr id="448" name="Google Shape;448;p53"/>
          <p:cNvSpPr/>
          <p:nvPr/>
        </p:nvSpPr>
        <p:spPr>
          <a:xfrm>
            <a:off x="3438529" y="5829838"/>
            <a:ext cx="2623223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C4E0B2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Menhely F3 Munkacsoport</a:t>
            </a:r>
            <a:endParaRPr/>
          </a:p>
        </p:txBody>
      </p:sp>
      <p:sp>
        <p:nvSpPr>
          <p:cNvPr id="449" name="Google Shape;449;p53"/>
          <p:cNvSpPr/>
          <p:nvPr/>
        </p:nvSpPr>
        <p:spPr>
          <a:xfrm>
            <a:off x="3364454" y="2238925"/>
            <a:ext cx="2623223" cy="830254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29B95C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Intézményközi teamek, Szakmai Műhelyek</a:t>
            </a:r>
            <a:endParaRPr/>
          </a:p>
        </p:txBody>
      </p:sp>
      <p:sp>
        <p:nvSpPr>
          <p:cNvPr id="450" name="Google Shape;450;p53"/>
          <p:cNvSpPr/>
          <p:nvPr/>
        </p:nvSpPr>
        <p:spPr>
          <a:xfrm>
            <a:off x="8677020" y="4836399"/>
            <a:ext cx="1722982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EF2CC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Párbeszéd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53"/>
          <p:cNvSpPr/>
          <p:nvPr/>
        </p:nvSpPr>
        <p:spPr>
          <a:xfrm>
            <a:off x="10589135" y="4831057"/>
            <a:ext cx="1386691" cy="5892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D865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Esély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53"/>
          <p:cNvSpPr/>
          <p:nvPr/>
        </p:nvSpPr>
        <p:spPr>
          <a:xfrm>
            <a:off x="6130250" y="4479387"/>
            <a:ext cx="2450732" cy="95215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AAE571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HKA éves szakmai konferencia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4"/>
          <p:cNvSpPr txBox="1"/>
          <p:nvPr/>
        </p:nvSpPr>
        <p:spPr>
          <a:xfrm>
            <a:off x="2362199" y="1227542"/>
            <a:ext cx="74676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5400" b="1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Köszönöm a figyelmet!</a:t>
            </a:r>
            <a:endParaRPr sz="5400">
              <a:solidFill>
                <a:srgbClr val="99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58" name="Google Shape;458;p54"/>
          <p:cNvSpPr txBox="1"/>
          <p:nvPr/>
        </p:nvSpPr>
        <p:spPr>
          <a:xfrm>
            <a:off x="566057" y="5720284"/>
            <a:ext cx="1124494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(Ezután következik a 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Melléklet</a:t>
            </a: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és memo-ként: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</a:t>
            </a:r>
            <a:r>
              <a:rPr lang="hu-HU" sz="2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korábbi előadások teljes slide-jai itt megtalálhatóak: </a:t>
            </a:r>
            <a:r>
              <a:rPr lang="hu-HU" sz="2000" b="1" u="sng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https://shorturl.at/vDDn3</a:t>
            </a:r>
            <a:r>
              <a:rPr lang="hu-HU" sz="2000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</a:rPr>
              <a:t>)</a:t>
            </a:r>
            <a:endParaRPr sz="2000">
              <a:solidFill>
                <a:srgbClr val="0070C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459" name="Google Shape;459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62199" y="2972988"/>
            <a:ext cx="3672589" cy="2205965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54"/>
          <p:cNvSpPr txBox="1"/>
          <p:nvPr/>
        </p:nvSpPr>
        <p:spPr>
          <a:xfrm>
            <a:off x="6157214" y="3978624"/>
            <a:ext cx="5086662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 i="1" u="sng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És attól féltem: nehogy majd így legyen,</a:t>
            </a:r>
            <a:br>
              <a:rPr lang="hu-HU" sz="2000" b="1" i="1" u="sng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hu-HU" sz="2000" b="1" i="1" u="sng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csak tíz év múlva ne ez a dal legyen!</a:t>
            </a:r>
            <a:br>
              <a:rPr lang="hu-HU" sz="2000" b="1" i="1" u="sng">
                <a:solidFill>
                  <a:srgbClr val="0070C0"/>
                </a:solidFill>
                <a:latin typeface="Cambria"/>
                <a:ea typeface="Cambria"/>
                <a:cs typeface="Cambria"/>
                <a:sym typeface="Cambri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hu-HU" sz="1800" i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(Ando Drom - Bereményi Géza)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6EE"/>
        </a:solid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55"/>
          <p:cNvSpPr txBox="1"/>
          <p:nvPr/>
        </p:nvSpPr>
        <p:spPr>
          <a:xfrm>
            <a:off x="4712524" y="712520"/>
            <a:ext cx="276695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MELLÉKLET</a:t>
            </a:r>
            <a:endParaRPr/>
          </a:p>
        </p:txBody>
      </p:sp>
      <p:sp>
        <p:nvSpPr>
          <p:cNvPr id="466" name="Google Shape;466;p55"/>
          <p:cNvSpPr txBox="1"/>
          <p:nvPr/>
        </p:nvSpPr>
        <p:spPr>
          <a:xfrm>
            <a:off x="2895599" y="1511076"/>
            <a:ext cx="6400800" cy="4062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 „Rend” mi szerintünk ott kezdődik,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>
                <a:solidFill>
                  <a:srgbClr val="C00000"/>
                </a:solidFill>
                <a:latin typeface="Cambria"/>
                <a:ea typeface="Cambria"/>
                <a:cs typeface="Cambria"/>
                <a:sym typeface="Cambria"/>
              </a:rPr>
              <a:t>ahol mindenkinek van otthona.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„Tiszta ágyat és tiszta asszonyt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Álmodik s vígan felkacag,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Kicsit több bért, egy jó tál ételt,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Foltatlan ruhát, tisztességet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 emberibb szavakat…”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(Ady Endre: Álmodik a nyomor)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7" name="Google Shape;467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978" y="260959"/>
            <a:ext cx="1661949" cy="125769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68" name="Google Shape;468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9978" y="1556924"/>
            <a:ext cx="1661949" cy="1248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9978" y="2843496"/>
            <a:ext cx="1661949" cy="125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9978" y="4116241"/>
            <a:ext cx="1671947" cy="124829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71" name="Google Shape;471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9978" y="5405494"/>
            <a:ext cx="1661949" cy="125023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72" name="Google Shape;472;p5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208910" y="215871"/>
            <a:ext cx="1733108" cy="129520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73" name="Google Shape;473;p5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226435" y="1572582"/>
            <a:ext cx="1715584" cy="127091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74" name="Google Shape;474;p5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226434" y="2843497"/>
            <a:ext cx="1715584" cy="123371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75" name="Google Shape;475;p5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226434" y="4094474"/>
            <a:ext cx="1715584" cy="1282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5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226434" y="5405495"/>
            <a:ext cx="1715584" cy="131173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77" name="Google Shape;477;p5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238206" y="5405494"/>
            <a:ext cx="1661949" cy="124985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6EE"/>
        </a:solidFill>
        <a:effectLst/>
      </p:bgPr>
    </p:bg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6"/>
          <p:cNvSpPr txBox="1"/>
          <p:nvPr/>
        </p:nvSpPr>
        <p:spPr>
          <a:xfrm>
            <a:off x="10538086" y="6319789"/>
            <a:ext cx="1379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hu-HU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2008</a:t>
            </a:r>
            <a:endParaRPr/>
          </a:p>
        </p:txBody>
      </p:sp>
      <p:pic>
        <p:nvPicPr>
          <p:cNvPr id="483" name="Google Shape;483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978" y="260959"/>
            <a:ext cx="3754798" cy="284147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84" name="Google Shape;484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88297" y="260959"/>
            <a:ext cx="3825667" cy="284147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85" name="Google Shape;485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97486" y="260960"/>
            <a:ext cx="3792128" cy="284147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86" name="Google Shape;486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9978" y="3276600"/>
            <a:ext cx="3754798" cy="283046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87" name="Google Shape;487;p5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88297" y="3276601"/>
            <a:ext cx="3809217" cy="283046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88" name="Google Shape;488;p5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97486" y="3276600"/>
            <a:ext cx="3749440" cy="283046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6EE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57"/>
          <p:cNvSpPr txBox="1"/>
          <p:nvPr/>
        </p:nvSpPr>
        <p:spPr>
          <a:xfrm>
            <a:off x="10538086" y="6319789"/>
            <a:ext cx="1379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2008</a:t>
            </a:r>
            <a:endParaRPr/>
          </a:p>
        </p:txBody>
      </p:sp>
      <p:pic>
        <p:nvPicPr>
          <p:cNvPr id="494" name="Google Shape;494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494" y="190317"/>
            <a:ext cx="3797988" cy="2852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5876" y="190317"/>
            <a:ext cx="3797988" cy="2835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73258" y="190318"/>
            <a:ext cx="3779391" cy="2852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5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8494" y="3429000"/>
            <a:ext cx="3796138" cy="2852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5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85876" y="3429000"/>
            <a:ext cx="3773764" cy="2835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5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73258" y="3413583"/>
            <a:ext cx="3796138" cy="2851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6EE"/>
        </a:solidFill>
        <a:effectLst/>
      </p:bgPr>
    </p:bg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8"/>
          <p:cNvSpPr txBox="1"/>
          <p:nvPr/>
        </p:nvSpPr>
        <p:spPr>
          <a:xfrm>
            <a:off x="10538086" y="6319789"/>
            <a:ext cx="1379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2009</a:t>
            </a:r>
            <a:endParaRPr/>
          </a:p>
        </p:txBody>
      </p:sp>
      <p:pic>
        <p:nvPicPr>
          <p:cNvPr id="505" name="Google Shape;505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766" y="220581"/>
            <a:ext cx="2096722" cy="1578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0016" y="220581"/>
            <a:ext cx="2718792" cy="178810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07" name="Google Shape;507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70336" y="220581"/>
            <a:ext cx="2747207" cy="178810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08" name="Google Shape;508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09071" y="220581"/>
            <a:ext cx="2734742" cy="178810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09" name="Google Shape;509;p5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09071" y="2193502"/>
            <a:ext cx="2734742" cy="179327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10" name="Google Shape;510;p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20127" y="2196197"/>
            <a:ext cx="2913226" cy="190218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11" name="Google Shape;511;p5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39387" y="2198893"/>
            <a:ext cx="2913226" cy="189679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12" name="Google Shape;512;p5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75006" y="4285901"/>
            <a:ext cx="2913226" cy="187391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13" name="Google Shape;513;p5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59923" y="4285901"/>
            <a:ext cx="2861833" cy="187391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14" name="Google Shape;514;p5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893447" y="4284685"/>
            <a:ext cx="2861833" cy="187512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6EE"/>
        </a:solidFill>
        <a:effectLst/>
      </p:bgPr>
    </p:bg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59"/>
          <p:cNvSpPr txBox="1"/>
          <p:nvPr/>
        </p:nvSpPr>
        <p:spPr>
          <a:xfrm>
            <a:off x="10538086" y="6319789"/>
            <a:ext cx="1379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2010</a:t>
            </a:r>
            <a:endParaRPr/>
          </a:p>
        </p:txBody>
      </p:sp>
      <p:pic>
        <p:nvPicPr>
          <p:cNvPr id="520" name="Google Shape;520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2261" y="294831"/>
            <a:ext cx="1725110" cy="128798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1" name="Google Shape;521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9467" y="294831"/>
            <a:ext cx="2482415" cy="155284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2" name="Google Shape;522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3979" y="294831"/>
            <a:ext cx="2868814" cy="155284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3" name="Google Shape;523;p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44891" y="294832"/>
            <a:ext cx="2268236" cy="155284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4" name="Google Shape;524;p5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32261" y="2019923"/>
            <a:ext cx="2246047" cy="152253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5" name="Google Shape;525;p5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47501" y="2019923"/>
            <a:ext cx="2216478" cy="154321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6" name="Google Shape;526;p5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32261" y="4393196"/>
            <a:ext cx="3312650" cy="208420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7" name="Google Shape;527;p5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855740" y="4393195"/>
            <a:ext cx="3104957" cy="208420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8" name="Google Shape;528;p5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71525" y="4393195"/>
            <a:ext cx="4853635" cy="208420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29" name="Google Shape;529;p5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133172" y="2019058"/>
            <a:ext cx="5179955" cy="226217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6EE"/>
        </a:solid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60"/>
          <p:cNvSpPr txBox="1"/>
          <p:nvPr/>
        </p:nvSpPr>
        <p:spPr>
          <a:xfrm>
            <a:off x="10538086" y="6319789"/>
            <a:ext cx="1379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2011</a:t>
            </a:r>
            <a:endParaRPr/>
          </a:p>
        </p:txBody>
      </p:sp>
      <p:pic>
        <p:nvPicPr>
          <p:cNvPr id="535" name="Google Shape;535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2890" y="190149"/>
            <a:ext cx="2300055" cy="173026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6" name="Google Shape;536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5494" y="177927"/>
            <a:ext cx="2302052" cy="173026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7" name="Google Shape;537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48140" y="2107877"/>
            <a:ext cx="2468843" cy="184208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8" name="Google Shape;538;p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99570" y="2103142"/>
            <a:ext cx="2468843" cy="184682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9" name="Google Shape;539;p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51000" y="2103141"/>
            <a:ext cx="2454962" cy="184682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40" name="Google Shape;540;p6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7346" y="4380819"/>
            <a:ext cx="2186490" cy="164770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41" name="Google Shape;541;p6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493353" y="4380819"/>
            <a:ext cx="2199803" cy="164770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42" name="Google Shape;542;p6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42673" y="4390072"/>
            <a:ext cx="2199803" cy="163845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43" name="Google Shape;543;p6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91993" y="4400052"/>
            <a:ext cx="2192218" cy="163845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44" name="Google Shape;544;p6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541313" y="4400052"/>
            <a:ext cx="2192218" cy="164843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6EE"/>
        </a:solidFill>
        <a:effectLst/>
      </p:bgPr>
    </p:bg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6137" y="199278"/>
            <a:ext cx="2591955" cy="193704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50" name="Google Shape;550;p61"/>
          <p:cNvSpPr txBox="1"/>
          <p:nvPr/>
        </p:nvSpPr>
        <p:spPr>
          <a:xfrm>
            <a:off x="10538086" y="6319789"/>
            <a:ext cx="1379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2012</a:t>
            </a:r>
            <a:endParaRPr/>
          </a:p>
        </p:txBody>
      </p:sp>
      <p:pic>
        <p:nvPicPr>
          <p:cNvPr id="551" name="Google Shape;551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9480" y="270282"/>
            <a:ext cx="2458386" cy="186604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2" name="Google Shape;552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28025" y="270282"/>
            <a:ext cx="2899608" cy="186604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3" name="Google Shape;553;p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6137" y="2275393"/>
            <a:ext cx="2591955" cy="194059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4" name="Google Shape;554;p6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79481" y="2288150"/>
            <a:ext cx="2480514" cy="186604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5" name="Google Shape;555;p6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28025" y="2275393"/>
            <a:ext cx="2899607" cy="187880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6" name="Google Shape;556;p6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6137" y="4476418"/>
            <a:ext cx="2591955" cy="168747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7" name="Google Shape;557;p6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10800000" flipH="1">
            <a:off x="3163256" y="4460792"/>
            <a:ext cx="2600074" cy="169526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8" name="Google Shape;558;p6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878949" y="4484254"/>
            <a:ext cx="2600074" cy="167963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59" name="Google Shape;559;p6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594643" y="4484254"/>
            <a:ext cx="2591956" cy="169538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6EE"/>
        </a:solid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328" y="289919"/>
            <a:ext cx="2138013" cy="158385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5" name="Google Shape;565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5337" y="3738235"/>
            <a:ext cx="2464440" cy="149675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6" name="Google Shape;566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06027" y="3738236"/>
            <a:ext cx="2402952" cy="149576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7" name="Google Shape;567;p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16498" y="289919"/>
            <a:ext cx="2433412" cy="158385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8" name="Google Shape;568;p6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45067" y="289919"/>
            <a:ext cx="2433413" cy="157808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69" name="Google Shape;569;p6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75565" y="289920"/>
            <a:ext cx="2433413" cy="157935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0" name="Google Shape;570;p6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83328" y="2001119"/>
            <a:ext cx="2172528" cy="142788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1" name="Google Shape;571;p6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626506" y="2025403"/>
            <a:ext cx="2172528" cy="142809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2" name="Google Shape;572;p6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360561" y="1991593"/>
            <a:ext cx="2433413" cy="159239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3" name="Google Shape;573;p6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075566" y="1989102"/>
            <a:ext cx="2490076" cy="162930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4" name="Google Shape;574;p6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83329" y="3657403"/>
            <a:ext cx="2197628" cy="142788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5" name="Google Shape;575;p6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616978" y="3605131"/>
            <a:ext cx="2286059" cy="148015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6" name="Google Shape;576;p6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081666" y="5313687"/>
            <a:ext cx="2197628" cy="143173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7" name="Google Shape;577;p6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507043" y="5313688"/>
            <a:ext cx="2286059" cy="147591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78" name="Google Shape;578;p6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034545" y="5288290"/>
            <a:ext cx="2286059" cy="148252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79" name="Google Shape;579;p62"/>
          <p:cNvSpPr txBox="1"/>
          <p:nvPr/>
        </p:nvSpPr>
        <p:spPr>
          <a:xfrm>
            <a:off x="10538086" y="6319789"/>
            <a:ext cx="1379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2013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6EE"/>
        </a:solidFill>
        <a:effectLst/>
      </p:bgPr>
    </p:bg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4704" y="282697"/>
            <a:ext cx="2533764" cy="182208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5" name="Google Shape;585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86094" y="249819"/>
            <a:ext cx="2533763" cy="192262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6" name="Google Shape;586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48931" y="4601696"/>
            <a:ext cx="2670926" cy="200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6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0261" y="2473319"/>
            <a:ext cx="2533763" cy="191135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8" name="Google Shape;588;p6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41276" y="255452"/>
            <a:ext cx="3130237" cy="204818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9" name="Google Shape;589;p6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68468" y="2473319"/>
            <a:ext cx="3073088" cy="198402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0" name="Google Shape;590;p6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96000" y="2473320"/>
            <a:ext cx="3075513" cy="198402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1" name="Google Shape;591;p6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037527" y="255453"/>
            <a:ext cx="2939358" cy="191135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92" name="Google Shape;592;p63"/>
          <p:cNvSpPr txBox="1"/>
          <p:nvPr/>
        </p:nvSpPr>
        <p:spPr>
          <a:xfrm>
            <a:off x="7105338" y="6233216"/>
            <a:ext cx="1379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2014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6EE"/>
        </a:solidFill>
        <a:effectLst/>
      </p:bgPr>
    </p:bg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141" y="201797"/>
            <a:ext cx="4081198" cy="3051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1647" y="201797"/>
            <a:ext cx="3136053" cy="243647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9" name="Google Shape;599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4664" y="201797"/>
            <a:ext cx="3244486" cy="243647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00" name="Google Shape;600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91647" y="2868522"/>
            <a:ext cx="3136054" cy="235204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01" name="Google Shape;601;p6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4663" y="2868522"/>
            <a:ext cx="3110407" cy="2352040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64"/>
          <p:cNvSpPr txBox="1"/>
          <p:nvPr/>
        </p:nvSpPr>
        <p:spPr>
          <a:xfrm>
            <a:off x="10538086" y="6319789"/>
            <a:ext cx="1379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2015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6EE"/>
        </a:solidFill>
        <a:effectLst/>
      </p:bgPr>
    </p:bg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Google Shape;607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907" y="202081"/>
            <a:ext cx="3265811" cy="249704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08" name="Google Shape;608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1907" y="2915614"/>
            <a:ext cx="4804434" cy="360542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09" name="Google Shape;609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2648" y="202081"/>
            <a:ext cx="5133719" cy="387518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10" name="Google Shape;610;p65"/>
          <p:cNvSpPr txBox="1"/>
          <p:nvPr/>
        </p:nvSpPr>
        <p:spPr>
          <a:xfrm>
            <a:off x="10538086" y="6319789"/>
            <a:ext cx="1379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2016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6EE"/>
        </a:solidFill>
        <a:effectLst/>
      </p:bgPr>
    </p:bg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Google Shape;615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640" y="168879"/>
            <a:ext cx="3586119" cy="269690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16" name="Google Shape;616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639" y="3036192"/>
            <a:ext cx="3586119" cy="271189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17" name="Google Shape;617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55357" y="168879"/>
            <a:ext cx="5877745" cy="440116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18" name="Google Shape;618;p66"/>
          <p:cNvSpPr txBox="1"/>
          <p:nvPr/>
        </p:nvSpPr>
        <p:spPr>
          <a:xfrm>
            <a:off x="10538086" y="6319789"/>
            <a:ext cx="13790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2017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3435</Words>
  <Application>Microsoft Office PowerPoint</Application>
  <PresentationFormat>Szélesvásznú</PresentationFormat>
  <Paragraphs>379</Paragraphs>
  <Slides>54</Slides>
  <Notes>54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54</vt:i4>
      </vt:variant>
    </vt:vector>
  </HeadingPairs>
  <TitlesOfParts>
    <vt:vector size="60" baseType="lpstr">
      <vt:lpstr>Arial</vt:lpstr>
      <vt:lpstr>Calibri</vt:lpstr>
      <vt:lpstr>Cambria</vt:lpstr>
      <vt:lpstr>Courier New</vt:lpstr>
      <vt:lpstr>Noto Sans Symbols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Vissza- és előretekintés – a hajléktalanügy 4+4 éve Hajléktalanügyi országos konferencia 2013.</vt:lpstr>
      <vt:lpstr>Vissza- és előretekintés – a hajléktalanügy 4+4 éve Hajléktalanügyi országos konferencia 2013.</vt:lpstr>
      <vt:lpstr>PowerPoint-bemutató</vt:lpstr>
      <vt:lpstr>Vissza- és előretekintés – a hajléktalanügy 4+4 éve Hajléktalanügyi országos konferencia 2013.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Péter</dc:creator>
  <cp:lastModifiedBy>agi</cp:lastModifiedBy>
  <cp:revision>3</cp:revision>
  <dcterms:modified xsi:type="dcterms:W3CDTF">2026-09-29T08:15:49Z</dcterms:modified>
</cp:coreProperties>
</file>